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  <p:sldId id="267" r:id="rId3"/>
    <p:sldId id="268" r:id="rId4"/>
    <p:sldId id="269" r:id="rId5"/>
    <p:sldId id="257" r:id="rId6"/>
    <p:sldId id="264" r:id="rId7"/>
    <p:sldId id="270" r:id="rId8"/>
    <p:sldId id="259" r:id="rId9"/>
    <p:sldId id="271" r:id="rId10"/>
    <p:sldId id="266" r:id="rId11"/>
  </p:sldIdLst>
  <p:sldSz cx="12192000" cy="6858000"/>
  <p:notesSz cx="6858000" cy="9144000"/>
  <p:embeddedFontLst>
    <p:embeddedFont>
      <p:font typeface="Akzidenz Grotesk BE Regular" panose="02000503030000020003" pitchFamily="50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kzidenz Grotesk BE Medium" panose="02000803030000020004" pitchFamily="50" charset="0"/>
      <p:regular r:id="rId18"/>
      <p: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B9CA"/>
    <a:srgbClr val="08D3E8"/>
    <a:srgbClr val="262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73" autoAdjust="0"/>
    <p:restoredTop sz="94660"/>
  </p:normalViewPr>
  <p:slideViewPr>
    <p:cSldViewPr snapToGrid="0">
      <p:cViewPr varScale="1">
        <p:scale>
          <a:sx n="52" d="100"/>
          <a:sy n="52" d="100"/>
        </p:scale>
        <p:origin x="82" y="7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A178-423F-4FA9-A5CE-27127CDF27D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F515-4475-4027-9C68-35EBBF3BF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1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A178-423F-4FA9-A5CE-27127CDF27D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F515-4475-4027-9C68-35EBBF3BF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5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A178-423F-4FA9-A5CE-27127CDF27D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F515-4475-4027-9C68-35EBBF3BF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5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A178-423F-4FA9-A5CE-27127CDF27D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F515-4475-4027-9C68-35EBBF3BF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0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A178-423F-4FA9-A5CE-27127CDF27D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F515-4475-4027-9C68-35EBBF3BF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2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A178-423F-4FA9-A5CE-27127CDF27D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F515-4475-4027-9C68-35EBBF3BF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A178-423F-4FA9-A5CE-27127CDF27D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F515-4475-4027-9C68-35EBBF3BF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A178-423F-4FA9-A5CE-27127CDF27D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F515-4475-4027-9C68-35EBBF3BF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9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A178-423F-4FA9-A5CE-27127CDF27D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F515-4475-4027-9C68-35EBBF3BF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7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A178-423F-4FA9-A5CE-27127CDF27D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F515-4475-4027-9C68-35EBBF3BF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A178-423F-4FA9-A5CE-27127CDF27D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F515-4475-4027-9C68-35EBBF3BF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FA178-423F-4FA9-A5CE-27127CDF27D6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CF515-4475-4027-9C68-35EBBF3BF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9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28619"/>
            <a:ext cx="12192000" cy="329381"/>
          </a:xfrm>
          <a:prstGeom prst="rect">
            <a:avLst/>
          </a:prstGeom>
          <a:solidFill>
            <a:srgbClr val="262B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5903" y="791911"/>
            <a:ext cx="1154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There’s a place for students who </a:t>
            </a:r>
            <a:r>
              <a:rPr lang="en-US" sz="2800" b="1" dirty="0" smtClean="0">
                <a:solidFill>
                  <a:srgbClr val="FF0000"/>
                </a:solidFill>
                <a:latin typeface="Akzidenz Grotesk BE Regular" panose="02000503030000020003" pitchFamily="50" charset="0"/>
                <a:cs typeface="Arial" panose="020B0604020202020204" pitchFamily="34" charset="0"/>
              </a:rPr>
              <a:t>love</a:t>
            </a:r>
            <a:r>
              <a:rPr lang="en-US" sz="2800" dirty="0" smtClean="0">
                <a:solidFill>
                  <a:srgbClr val="FF0000"/>
                </a:solidFill>
                <a:latin typeface="Akzidenz Grotesk BE Regular" panose="02000503030000020003" pitchFamily="50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math…and for those who </a:t>
            </a:r>
            <a:r>
              <a:rPr lang="en-US" sz="2800" b="1" dirty="0" smtClean="0">
                <a:solidFill>
                  <a:srgbClr val="14B9CA"/>
                </a:solidFill>
                <a:latin typeface="Akzidenz Grotesk BE Regular" panose="02000503030000020003" pitchFamily="50" charset="0"/>
                <a:cs typeface="Arial" panose="020B0604020202020204" pitchFamily="34" charset="0"/>
              </a:rPr>
              <a:t>fear</a:t>
            </a:r>
            <a:r>
              <a:rPr lang="en-US" sz="2800" dirty="0" smtClean="0">
                <a:solidFill>
                  <a:srgbClr val="14B9CA"/>
                </a:solidFill>
                <a:latin typeface="Akzidenz Grotesk BE Regular" panose="02000503030000020003" pitchFamily="50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it.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00200"/>
            <a:ext cx="7315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28619"/>
            <a:ext cx="12192000" cy="329381"/>
          </a:xfrm>
          <a:prstGeom prst="rect">
            <a:avLst/>
          </a:prstGeom>
          <a:solidFill>
            <a:srgbClr val="262B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9935" y="1532833"/>
            <a:ext cx="531634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kzidenz Grotesk BE Medium" panose="02000803030000020004" pitchFamily="50" charset="0"/>
                <a:cs typeface="Arial" panose="020B0604020202020204" pitchFamily="34" charset="0"/>
              </a:rPr>
              <a:t>CONTACT:</a:t>
            </a:r>
          </a:p>
          <a:p>
            <a:pPr algn="ctr"/>
            <a:endParaRPr lang="en-US" sz="2400" dirty="0" smtClean="0">
              <a:latin typeface="Akzidenz Grotesk BE Regular" panose="02000503030000020003" pitchFamily="50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The MATHCOUNTS Foundation</a:t>
            </a:r>
          </a:p>
          <a:p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1420 King Street</a:t>
            </a:r>
          </a:p>
          <a:p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Alexandria, VA 22314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kzidenz Grotesk BE Medium" panose="02000803030000020004" pitchFamily="50" charset="0"/>
                <a:cs typeface="Arial" panose="020B0604020202020204" pitchFamily="34" charset="0"/>
              </a:rPr>
              <a:t>Tel:</a:t>
            </a: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 (703) 299-9006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kzidenz Grotesk BE Medium" panose="02000803030000020004" pitchFamily="50" charset="0"/>
                <a:cs typeface="Arial" panose="020B0604020202020204" pitchFamily="34" charset="0"/>
              </a:rPr>
              <a:t>Fax:</a:t>
            </a: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 (703) 299-5009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Akzidenz Grotesk BE Medium" panose="02000803030000020004" pitchFamily="50" charset="0"/>
                <a:cs typeface="Arial" panose="020B0604020202020204" pitchFamily="34" charset="0"/>
              </a:rPr>
              <a:t>Email:</a:t>
            </a: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 info@mathcounts.org</a:t>
            </a:r>
          </a:p>
          <a:p>
            <a:pPr algn="ctr"/>
            <a:endParaRPr lang="en-US" sz="2400" dirty="0" smtClean="0">
              <a:latin typeface="Akzidenz Grotesk BE Regular" panose="02000503030000020003" pitchFamily="50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latin typeface="Akzidenz Grotesk BE Regular" panose="02000503030000020003" pitchFamily="50" charset="0"/>
              <a:cs typeface="Arial" panose="020B0604020202020204" pitchFamily="34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Akzidenz Grotesk BE Medium" panose="02000803030000020004" pitchFamily="50" charset="0"/>
                <a:cs typeface="Arial" panose="020B0604020202020204" pitchFamily="34" charset="0"/>
              </a:rPr>
              <a:t>www.mathcounts.org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786581"/>
            <a:ext cx="12192000" cy="0"/>
          </a:xfrm>
          <a:prstGeom prst="line">
            <a:avLst/>
          </a:prstGeom>
          <a:ln w="22225">
            <a:solidFill>
              <a:srgbClr val="262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28600"/>
            <a:ext cx="3468944" cy="329105"/>
          </a:xfrm>
          <a:prstGeom prst="rect">
            <a:avLst/>
          </a:prstGeom>
        </p:spPr>
      </p:pic>
      <p:pic>
        <p:nvPicPr>
          <p:cNvPr id="7" name="Picture 5" descr="P062810PS-05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94" y="1446742"/>
            <a:ext cx="5386388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0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28619"/>
            <a:ext cx="12192000" cy="329381"/>
          </a:xfrm>
          <a:prstGeom prst="rect">
            <a:avLst/>
          </a:prstGeom>
          <a:solidFill>
            <a:srgbClr val="262B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2735" y="1224922"/>
            <a:ext cx="11794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kzidenz Grotesk BE Medium" panose="02000803030000020004" pitchFamily="50" charset="0"/>
                <a:cs typeface="Arial" panose="020B0604020202020204" pitchFamily="34" charset="0"/>
              </a:rPr>
              <a:t>OUR MISSION: </a:t>
            </a:r>
            <a:r>
              <a:rPr lang="en-US" sz="24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to provide </a:t>
            </a:r>
            <a:r>
              <a:rPr lang="en-US" sz="24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engaging math </a:t>
            </a:r>
            <a:r>
              <a:rPr lang="en-US" sz="24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programs </a:t>
            </a:r>
            <a:r>
              <a:rPr lang="en-US" sz="24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for U.S</a:t>
            </a:r>
            <a:r>
              <a:rPr lang="en-US" sz="24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. middle school students </a:t>
            </a:r>
            <a:r>
              <a:rPr lang="en-US" sz="24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of all ability levels to build confidence and improve attitudes towards math and problem solving.  </a:t>
            </a:r>
            <a:endParaRPr lang="en-US" sz="2400" dirty="0" smtClean="0">
              <a:latin typeface="Akzidenz Grotesk BE Regular" panose="02000503030000020003" pitchFamily="50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786581"/>
            <a:ext cx="12192000" cy="0"/>
          </a:xfrm>
          <a:prstGeom prst="line">
            <a:avLst/>
          </a:prstGeom>
          <a:ln w="22225">
            <a:solidFill>
              <a:srgbClr val="262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28600"/>
            <a:ext cx="3468944" cy="329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50" y="2193546"/>
            <a:ext cx="6143778" cy="410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28619"/>
            <a:ext cx="12192000" cy="329381"/>
          </a:xfrm>
          <a:prstGeom prst="rect">
            <a:avLst/>
          </a:prstGeom>
          <a:solidFill>
            <a:srgbClr val="262B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9935" y="1574183"/>
            <a:ext cx="110121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kzidenz Grotesk BE Medium" panose="02000803030000020004" pitchFamily="50" charset="0"/>
                <a:cs typeface="Arial" panose="020B0604020202020204" pitchFamily="34" charset="0"/>
              </a:rPr>
              <a:t>THREE DISTINCT PROGRAMS:</a:t>
            </a:r>
            <a:endParaRPr lang="en-US" sz="2400" dirty="0" smtClean="0">
              <a:latin typeface="Akzidenz Grotesk BE Medium" panose="02000803030000020004" pitchFamily="50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786581"/>
            <a:ext cx="12192000" cy="0"/>
          </a:xfrm>
          <a:prstGeom prst="line">
            <a:avLst/>
          </a:prstGeom>
          <a:ln w="22225">
            <a:solidFill>
              <a:srgbClr val="262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28600"/>
            <a:ext cx="3468944" cy="329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50" y="2726310"/>
            <a:ext cx="3679370" cy="1839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258" y="2758602"/>
            <a:ext cx="3670041" cy="1835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7" y="2576720"/>
            <a:ext cx="4173894" cy="208694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442926" y="2652203"/>
            <a:ext cx="0" cy="19221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187613" y="2678890"/>
            <a:ext cx="0" cy="19221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1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28619"/>
            <a:ext cx="12192000" cy="329381"/>
          </a:xfrm>
          <a:prstGeom prst="rect">
            <a:avLst/>
          </a:prstGeom>
          <a:solidFill>
            <a:srgbClr val="262B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786581"/>
            <a:ext cx="12192000" cy="0"/>
          </a:xfrm>
          <a:prstGeom prst="line">
            <a:avLst/>
          </a:prstGeom>
          <a:ln w="22225">
            <a:solidFill>
              <a:srgbClr val="262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28600"/>
            <a:ext cx="3468944" cy="3291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0" y="1432589"/>
            <a:ext cx="4681434" cy="8610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30400" y="2854177"/>
            <a:ext cx="856826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solidFill>
                  <a:srgbClr val="262B62"/>
                </a:solidFill>
                <a:latin typeface="Akzidenz Grotesk BE Medium" panose="02000803030000020004" pitchFamily="50" charset="0"/>
                <a:cs typeface="Arial" panose="020B0604020202020204" pitchFamily="34" charset="0"/>
              </a:rPr>
              <a:t>MATHCOUNTS Competition Series</a:t>
            </a:r>
            <a:r>
              <a:rPr lang="en-US" sz="2800" dirty="0" smtClean="0">
                <a:latin typeface="Akzidenz Grotesk BE Medium" panose="02000803030000020004" pitchFamily="50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is the premiere math competition for middle school students in the United States. </a:t>
            </a:r>
          </a:p>
          <a:p>
            <a:pPr algn="ctr"/>
            <a:endParaRPr lang="en-US" sz="2800" dirty="0">
              <a:latin typeface="Akzidenz Grotesk BE Regular" panose="02000503030000020003" pitchFamily="50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With live events in </a:t>
            </a:r>
            <a:r>
              <a:rPr lang="en-US" sz="2000" dirty="0" smtClean="0">
                <a:solidFill>
                  <a:srgbClr val="262B62"/>
                </a:solidFill>
                <a:latin typeface="Akzidenz Grotesk BE Medium" panose="02000803030000020004" pitchFamily="50" charset="0"/>
                <a:cs typeface="Arial" panose="020B0604020202020204" pitchFamily="34" charset="0"/>
              </a:rPr>
              <a:t>over 500 locations </a:t>
            </a: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every year, MATHCOUNTS is the </a:t>
            </a:r>
            <a:r>
              <a:rPr lang="en-US" sz="2000" dirty="0" smtClean="0">
                <a:solidFill>
                  <a:srgbClr val="262B62"/>
                </a:solidFill>
                <a:latin typeface="Akzidenz Grotesk BE Regular" panose="02000503030000020003" pitchFamily="50" charset="0"/>
                <a:cs typeface="Arial" panose="020B0604020202020204" pitchFamily="34" charset="0"/>
              </a:rPr>
              <a:t>only </a:t>
            </a: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nationwide competition that brings students together to compete </a:t>
            </a:r>
          </a:p>
          <a:p>
            <a:pPr algn="ctr"/>
            <a:r>
              <a:rPr lang="en-US" sz="2000" dirty="0" smtClean="0">
                <a:solidFill>
                  <a:srgbClr val="262B62"/>
                </a:solidFill>
                <a:latin typeface="Akzidenz Grotesk BE Medium" panose="02000803030000020004" pitchFamily="50" charset="0"/>
                <a:cs typeface="Arial" panose="020B0604020202020204" pitchFamily="34" charset="0"/>
              </a:rPr>
              <a:t>in-person</a:t>
            </a: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 in math.</a:t>
            </a:r>
          </a:p>
        </p:txBody>
      </p:sp>
    </p:spTree>
    <p:extLst>
      <p:ext uri="{BB962C8B-B14F-4D97-AF65-F5344CB8AC3E}">
        <p14:creationId xmlns:p14="http://schemas.microsoft.com/office/powerpoint/2010/main" val="386884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28619"/>
            <a:ext cx="12192000" cy="329381"/>
          </a:xfrm>
          <a:prstGeom prst="rect">
            <a:avLst/>
          </a:prstGeom>
          <a:solidFill>
            <a:srgbClr val="262B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786581"/>
            <a:ext cx="12192000" cy="0"/>
          </a:xfrm>
          <a:prstGeom prst="line">
            <a:avLst/>
          </a:prstGeom>
          <a:ln w="22225">
            <a:solidFill>
              <a:srgbClr val="262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28600"/>
            <a:ext cx="3468944" cy="329105"/>
          </a:xfrm>
          <a:prstGeom prst="rect">
            <a:avLst/>
          </a:prstGeom>
        </p:spPr>
      </p:pic>
      <p:grpSp>
        <p:nvGrpSpPr>
          <p:cNvPr id="442" name="Group 441"/>
          <p:cNvGrpSpPr/>
          <p:nvPr/>
        </p:nvGrpSpPr>
        <p:grpSpPr>
          <a:xfrm>
            <a:off x="5910947" y="2034962"/>
            <a:ext cx="4948837" cy="735417"/>
            <a:chOff x="5910947" y="2034962"/>
            <a:chExt cx="4948837" cy="735417"/>
          </a:xfrm>
        </p:grpSpPr>
        <p:cxnSp>
          <p:nvCxnSpPr>
            <p:cNvPr id="430" name="Straight Connector 429"/>
            <p:cNvCxnSpPr/>
            <p:nvPr/>
          </p:nvCxnSpPr>
          <p:spPr>
            <a:xfrm>
              <a:off x="5910947" y="2739253"/>
              <a:ext cx="49488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7" name="Group 396"/>
            <p:cNvGrpSpPr>
              <a:grpSpLocks noChangeAspect="1"/>
            </p:cNvGrpSpPr>
            <p:nvPr/>
          </p:nvGrpSpPr>
          <p:grpSpPr>
            <a:xfrm>
              <a:off x="5914130" y="2034962"/>
              <a:ext cx="440467" cy="735417"/>
              <a:chOff x="2701595" y="2328251"/>
              <a:chExt cx="2468880" cy="4122118"/>
            </a:xfrm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grpSpPr>
          <p:grpSp>
            <p:nvGrpSpPr>
              <p:cNvPr id="398" name="Group 397"/>
              <p:cNvGrpSpPr/>
              <p:nvPr/>
            </p:nvGrpSpPr>
            <p:grpSpPr>
              <a:xfrm>
                <a:off x="2701595" y="2328251"/>
                <a:ext cx="2468880" cy="3947654"/>
                <a:chOff x="1755862" y="1062540"/>
                <a:chExt cx="2468880" cy="3947654"/>
              </a:xfrm>
              <a:solidFill>
                <a:srgbClr val="262B62"/>
              </a:solidFill>
            </p:grpSpPr>
            <p:sp>
              <p:nvSpPr>
                <p:cNvPr id="404" name="Flowchart: Connector 403"/>
                <p:cNvSpPr/>
                <p:nvPr/>
              </p:nvSpPr>
              <p:spPr bwMode="auto">
                <a:xfrm>
                  <a:off x="2075901" y="1062540"/>
                  <a:ext cx="1828800" cy="1828800"/>
                </a:xfrm>
                <a:prstGeom prst="flowChartConnector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05" name="Flowchart: Delay 404"/>
                <p:cNvSpPr/>
                <p:nvPr/>
              </p:nvSpPr>
              <p:spPr>
                <a:xfrm rot="16200000">
                  <a:off x="1977579" y="2763032"/>
                  <a:ext cx="2025445" cy="2468880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9" name="Group 398"/>
              <p:cNvGrpSpPr>
                <a:grpSpLocks noChangeAspect="1"/>
              </p:cNvGrpSpPr>
              <p:nvPr/>
            </p:nvGrpSpPr>
            <p:grpSpPr>
              <a:xfrm>
                <a:off x="2897452" y="4292431"/>
                <a:ext cx="2077165" cy="2157938"/>
                <a:chOff x="1562470" y="1793288"/>
                <a:chExt cx="544343" cy="565509"/>
              </a:xfrm>
            </p:grpSpPr>
            <p:sp>
              <p:nvSpPr>
                <p:cNvPr id="400" name="Rectangle 399"/>
                <p:cNvSpPr/>
                <p:nvPr/>
              </p:nvSpPr>
              <p:spPr bwMode="auto">
                <a:xfrm rot="-2280000">
                  <a:off x="1562470" y="1793289"/>
                  <a:ext cx="142043" cy="355107"/>
                </a:xfrm>
                <a:prstGeom prst="rect">
                  <a:avLst/>
                </a:prstGeom>
                <a:solidFill>
                  <a:srgbClr val="FF5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01" name="Rectangle 400"/>
                <p:cNvSpPr/>
                <p:nvPr/>
              </p:nvSpPr>
              <p:spPr bwMode="auto">
                <a:xfrm rot="2280000">
                  <a:off x="1964770" y="1793288"/>
                  <a:ext cx="142043" cy="355107"/>
                </a:xfrm>
                <a:prstGeom prst="rect">
                  <a:avLst/>
                </a:prstGeom>
                <a:solidFill>
                  <a:srgbClr val="FF5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02" name="Oval 401"/>
                <p:cNvSpPr/>
                <p:nvPr/>
              </p:nvSpPr>
              <p:spPr bwMode="auto">
                <a:xfrm>
                  <a:off x="1651762" y="1993037"/>
                  <a:ext cx="365760" cy="36576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5400000" sx="105000" sy="105000" algn="ctr" rotWithShape="0">
                    <a:srgbClr val="000000">
                      <a:alpha val="43137"/>
                    </a:srgb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403" name="Oval 402"/>
                <p:cNvSpPr/>
                <p:nvPr/>
              </p:nvSpPr>
              <p:spPr bwMode="auto">
                <a:xfrm>
                  <a:off x="1696088" y="2038757"/>
                  <a:ext cx="274320" cy="274320"/>
                </a:xfrm>
                <a:prstGeom prst="ellipse">
                  <a:avLst/>
                </a:prstGeom>
                <a:solidFill>
                  <a:srgbClr val="FFCC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407" name="TextBox 406"/>
          <p:cNvSpPr txBox="1"/>
          <p:nvPr/>
        </p:nvSpPr>
        <p:spPr>
          <a:xfrm>
            <a:off x="0" y="5571498"/>
            <a:ext cx="36749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kzidenz Grotesk BE Medium" panose="02000803030000020004" pitchFamily="50" charset="0"/>
                <a:cs typeface="Arial" panose="020B0604020202020204" pitchFamily="34" charset="0"/>
              </a:rPr>
              <a:t>48,000 U.S. middle schools </a:t>
            </a:r>
            <a:r>
              <a:rPr lang="en-US" sz="15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receive free curriculum materials every year</a:t>
            </a:r>
          </a:p>
          <a:p>
            <a:endParaRPr lang="en-US" dirty="0"/>
          </a:p>
        </p:txBody>
      </p:sp>
      <p:grpSp>
        <p:nvGrpSpPr>
          <p:cNvPr id="437" name="Group 436"/>
          <p:cNvGrpSpPr/>
          <p:nvPr/>
        </p:nvGrpSpPr>
        <p:grpSpPr>
          <a:xfrm>
            <a:off x="0" y="5649085"/>
            <a:ext cx="8561665" cy="462777"/>
            <a:chOff x="0" y="5649085"/>
            <a:chExt cx="8561665" cy="462777"/>
          </a:xfrm>
        </p:grpSpPr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3741365" y="5649085"/>
              <a:ext cx="4820300" cy="462777"/>
              <a:chOff x="911733" y="3373595"/>
              <a:chExt cx="6962338" cy="668424"/>
            </a:xfrm>
          </p:grpSpPr>
          <p:grpSp>
            <p:nvGrpSpPr>
              <p:cNvPr id="21" name="Group 20"/>
              <p:cNvGrpSpPr>
                <a:grpSpLocks noChangeAspect="1"/>
              </p:cNvGrpSpPr>
              <p:nvPr/>
            </p:nvGrpSpPr>
            <p:grpSpPr>
              <a:xfrm>
                <a:off x="911733" y="3373595"/>
                <a:ext cx="2304986" cy="668424"/>
                <a:chOff x="1079494" y="2477729"/>
                <a:chExt cx="8208432" cy="2380368"/>
              </a:xfrm>
            </p:grpSpPr>
            <p:grpSp>
              <p:nvGrpSpPr>
                <p:cNvPr id="140" name="Group 139"/>
                <p:cNvGrpSpPr>
                  <a:grpSpLocks noChangeAspect="1"/>
                </p:cNvGrpSpPr>
                <p:nvPr/>
              </p:nvGrpSpPr>
              <p:grpSpPr>
                <a:xfrm>
                  <a:off x="1079494" y="2477729"/>
                  <a:ext cx="4062035" cy="2380368"/>
                  <a:chOff x="1079494" y="337437"/>
                  <a:chExt cx="7714387" cy="4520660"/>
                </a:xfrm>
              </p:grpSpPr>
              <p:grpSp>
                <p:nvGrpSpPr>
                  <p:cNvPr id="170" name="Group 169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2182480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195" name="Flowchart: Connector 194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6" name="Flowchart: Terminator 195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7" name="Rectangle 196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71" name="Group 170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3310740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192" name="Flowchart: Connector 191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3" name="Flowchart: Terminator 192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4" name="Rectangle 193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72" name="Group 171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4439000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189" name="Flowchart: Connector 188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0" name="Flowchart: Terminator 189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1" name="Rectangle 190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73" name="Group 172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5569321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186" name="Flowchart: Connector 185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7" name="Flowchart: Terminator 186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8" name="Rectangle 187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74" name="Group 173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6697581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183" name="Flowchart: Connector 182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4" name="Flowchart: Terminator 183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5" name="Rectangle 184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75" name="Group 174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7825841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180" name="Flowchart: Connector 179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1" name="Flowchart: Terminator 180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2" name="Rectangle 181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76" name="Group 175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1079494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177" name="Flowchart: Connector 176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78" name="Flowchart: Terminator 177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79" name="Rectangle 178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41" name="Group 140"/>
                <p:cNvGrpSpPr>
                  <a:grpSpLocks noChangeAspect="1"/>
                </p:cNvGrpSpPr>
                <p:nvPr/>
              </p:nvGrpSpPr>
              <p:grpSpPr>
                <a:xfrm>
                  <a:off x="5225891" y="2477729"/>
                  <a:ext cx="4062035" cy="2380368"/>
                  <a:chOff x="1079494" y="337437"/>
                  <a:chExt cx="7714387" cy="4520660"/>
                </a:xfrm>
              </p:grpSpPr>
              <p:grpSp>
                <p:nvGrpSpPr>
                  <p:cNvPr id="142" name="Group 141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2182480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167" name="Flowchart: Connector 166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8" name="Flowchart: Terminator 167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9" name="Rectangle 168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43" name="Group 142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3310740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164" name="Flowchart: Connector 163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5" name="Flowchart: Terminator 164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6" name="Rectangle 165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44" name="Group 143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4439000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161" name="Flowchart: Connector 160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2" name="Flowchart: Terminator 161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3" name="Rectangle 162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45" name="Group 144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5569321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158" name="Flowchart: Connector 157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9" name="Flowchart: Terminator 158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0" name="Rectangle 159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46" name="Group 145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6697581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155" name="Flowchart: Connector 154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6" name="Flowchart: Terminator 155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7" name="Rectangle 156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47" name="Group 146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7825841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152" name="Flowchart: Connector 151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3" name="Flowchart: Terminator 152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4" name="Rectangle 153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48" name="Group 147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1079494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149" name="Flowchart: Connector 148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0" name="Flowchart: Terminator 149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1" name="Rectangle 150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22" name="Group 21"/>
              <p:cNvGrpSpPr>
                <a:grpSpLocks noChangeAspect="1"/>
              </p:cNvGrpSpPr>
              <p:nvPr/>
            </p:nvGrpSpPr>
            <p:grpSpPr>
              <a:xfrm>
                <a:off x="3240409" y="3373595"/>
                <a:ext cx="2304986" cy="668424"/>
                <a:chOff x="1079494" y="2477729"/>
                <a:chExt cx="8208432" cy="2380368"/>
              </a:xfrm>
            </p:grpSpPr>
            <p:grpSp>
              <p:nvGrpSpPr>
                <p:cNvPr id="82" name="Group 81"/>
                <p:cNvGrpSpPr>
                  <a:grpSpLocks noChangeAspect="1"/>
                </p:cNvGrpSpPr>
                <p:nvPr/>
              </p:nvGrpSpPr>
              <p:grpSpPr>
                <a:xfrm>
                  <a:off x="1079494" y="2477729"/>
                  <a:ext cx="4062035" cy="2380368"/>
                  <a:chOff x="1079494" y="337437"/>
                  <a:chExt cx="7714387" cy="4520660"/>
                </a:xfrm>
              </p:grpSpPr>
              <p:grpSp>
                <p:nvGrpSpPr>
                  <p:cNvPr id="112" name="Group 111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2182480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137" name="Flowchart: Connector 136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8" name="Flowchart: Terminator 137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9" name="Rectangle 138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13" name="Group 112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3310740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134" name="Flowchart: Connector 133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5" name="Flowchart: Terminator 134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6" name="Rectangle 135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14" name="Group 113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4439000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131" name="Flowchart: Connector 130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2" name="Flowchart: Terminator 131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3" name="Rectangle 132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15" name="Group 114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5569321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128" name="Flowchart: Connector 127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9" name="Flowchart: Terminator 128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0" name="Rectangle 129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16" name="Group 115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6697581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125" name="Flowchart: Connector 124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6" name="Flowchart: Terminator 125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7" name="Rectangle 126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17" name="Group 116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7825841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122" name="Flowchart: Connector 121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3" name="Flowchart: Terminator 122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4" name="Rectangle 123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18" name="Group 117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1079494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119" name="Flowchart: Connector 118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0" name="Flowchart: Terminator 119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1" name="Rectangle 120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83" name="Group 82"/>
                <p:cNvGrpSpPr>
                  <a:grpSpLocks noChangeAspect="1"/>
                </p:cNvGrpSpPr>
                <p:nvPr/>
              </p:nvGrpSpPr>
              <p:grpSpPr>
                <a:xfrm>
                  <a:off x="5225891" y="2477729"/>
                  <a:ext cx="4062035" cy="2380368"/>
                  <a:chOff x="1079494" y="337437"/>
                  <a:chExt cx="7714387" cy="4520660"/>
                </a:xfrm>
              </p:grpSpPr>
              <p:grpSp>
                <p:nvGrpSpPr>
                  <p:cNvPr id="84" name="Group 83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2182480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109" name="Flowchart: Connector 108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0" name="Flowchart: Terminator 109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1" name="Rectangle 110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85" name="Group 84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3310740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106" name="Flowchart: Connector 105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7" name="Flowchart: Terminator 106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8" name="Rectangle 107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86" name="Group 85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4439000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103" name="Flowchart: Connector 102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4" name="Flowchart: Terminator 103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5" name="Rectangle 104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87" name="Group 86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5569321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100" name="Flowchart: Connector 99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1" name="Flowchart: Terminator 100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2" name="Rectangle 101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88" name="Group 87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6697581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97" name="Flowchart: Connector 96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8" name="Flowchart: Terminator 97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9" name="Rectangle 98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89" name="Group 88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7825841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94" name="Flowchart: Connector 93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5" name="Flowchart: Terminator 94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6" name="Rectangle 95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90" name="Group 89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1079494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91" name="Flowchart: Connector 90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2" name="Flowchart: Terminator 91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3" name="Rectangle 92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22"/>
              <p:cNvGrpSpPr>
                <a:grpSpLocks noChangeAspect="1"/>
              </p:cNvGrpSpPr>
              <p:nvPr/>
            </p:nvGrpSpPr>
            <p:grpSpPr>
              <a:xfrm>
                <a:off x="5569085" y="3373595"/>
                <a:ext cx="2304986" cy="668424"/>
                <a:chOff x="1079494" y="2477729"/>
                <a:chExt cx="8208432" cy="2380368"/>
              </a:xfrm>
            </p:grpSpPr>
            <p:grpSp>
              <p:nvGrpSpPr>
                <p:cNvPr id="24" name="Group 23"/>
                <p:cNvGrpSpPr>
                  <a:grpSpLocks noChangeAspect="1"/>
                </p:cNvGrpSpPr>
                <p:nvPr/>
              </p:nvGrpSpPr>
              <p:grpSpPr>
                <a:xfrm>
                  <a:off x="1079494" y="2477729"/>
                  <a:ext cx="4062035" cy="2380368"/>
                  <a:chOff x="1079494" y="337437"/>
                  <a:chExt cx="7714387" cy="4520660"/>
                </a:xfrm>
              </p:grpSpPr>
              <p:grpSp>
                <p:nvGrpSpPr>
                  <p:cNvPr id="54" name="Group 53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2182480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79" name="Flowchart: Connector 78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0" name="Flowchart: Terminator 79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1" name="Rectangle 80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55" name="Group 54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3310740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76" name="Flowchart: Connector 75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7" name="Flowchart: Terminator 76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8" name="Rectangle 77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56" name="Group 55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4439000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73" name="Flowchart: Connector 72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4" name="Flowchart: Terminator 73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5" name="Rectangle 74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57" name="Group 56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5569321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70" name="Flowchart: Connector 69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1" name="Flowchart: Terminator 70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2" name="Rectangle 71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58" name="Group 57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6697581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67" name="Flowchart: Connector 66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8" name="Flowchart: Terminator 67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9" name="Rectangle 68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59" name="Group 58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7825841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64" name="Flowchart: Connector 63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5" name="Flowchart: Terminator 64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6" name="Rectangle 65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60" name="Group 59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1079494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61" name="Flowchart: Connector 60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2" name="Flowchart: Terminator 61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" name="Rectangle 62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25" name="Group 24"/>
                <p:cNvGrpSpPr>
                  <a:grpSpLocks noChangeAspect="1"/>
                </p:cNvGrpSpPr>
                <p:nvPr/>
              </p:nvGrpSpPr>
              <p:grpSpPr>
                <a:xfrm>
                  <a:off x="5225891" y="2477729"/>
                  <a:ext cx="4062035" cy="2380368"/>
                  <a:chOff x="1079494" y="337437"/>
                  <a:chExt cx="7714387" cy="4520660"/>
                </a:xfrm>
              </p:grpSpPr>
              <p:grpSp>
                <p:nvGrpSpPr>
                  <p:cNvPr id="26" name="Group 25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2182480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51" name="Flowchart: Connector 50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2" name="Flowchart: Terminator 51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3" name="Rectangle 52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7" name="Group 26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3310740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48" name="Flowchart: Connector 47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9" name="Flowchart: Terminator 48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0" name="Rectangle 49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8" name="Group 27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4439000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45" name="Flowchart: Connector 44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6" name="Flowchart: Terminator 45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7" name="Rectangle 46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9" name="Group 28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5569321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42" name="Flowchart: Connector 41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3" name="Flowchart: Terminator 42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4" name="Rectangle 43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30" name="Group 29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6697581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39" name="Flowchart: Connector 38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0" name="Flowchart: Terminator 39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41" name="Rectangle 40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31" name="Group 30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7825841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36" name="Flowchart: Connector 35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7" name="Flowchart: Terminator 36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8" name="Rectangle 37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32" name="Group 31"/>
                  <p:cNvGrpSpPr>
                    <a:grpSpLocks noChangeAspect="1"/>
                  </p:cNvGrpSpPr>
                  <p:nvPr/>
                </p:nvGrpSpPr>
                <p:grpSpPr>
                  <a:xfrm flipH="1">
                    <a:off x="1079494" y="337437"/>
                    <a:ext cx="968040" cy="4520660"/>
                    <a:chOff x="1066800" y="615950"/>
                    <a:chExt cx="1371600" cy="6405243"/>
                  </a:xfrm>
                  <a:solidFill>
                    <a:srgbClr val="262B62"/>
                  </a:solidFill>
                </p:grpSpPr>
                <p:sp>
                  <p:nvSpPr>
                    <p:cNvPr id="33" name="Flowchart: Connector 32"/>
                    <p:cNvSpPr/>
                    <p:nvPr/>
                  </p:nvSpPr>
                  <p:spPr bwMode="auto">
                    <a:xfrm>
                      <a:off x="1298575" y="615950"/>
                      <a:ext cx="914400" cy="914400"/>
                    </a:xfrm>
                    <a:prstGeom prst="flowChartConnec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4" name="Flowchart: Terminator 33"/>
                    <p:cNvSpPr/>
                    <p:nvPr/>
                  </p:nvSpPr>
                  <p:spPr bwMode="auto">
                    <a:xfrm rot="5400000">
                      <a:off x="381000" y="2389822"/>
                      <a:ext cx="2743200" cy="1371600"/>
                    </a:xfrm>
                    <a:prstGeom prst="flowChartTerminator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35" name="Rectangle 34"/>
                    <p:cNvSpPr/>
                    <p:nvPr/>
                  </p:nvSpPr>
                  <p:spPr bwMode="auto">
                    <a:xfrm>
                      <a:off x="1522412" y="4277993"/>
                      <a:ext cx="457200" cy="2743200"/>
                    </a:xfrm>
                    <a:prstGeom prst="rect">
                      <a:avLst/>
                    </a:prstGeom>
                    <a:grpFill/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409" name="Straight Connector 408"/>
            <p:cNvCxnSpPr/>
            <p:nvPr/>
          </p:nvCxnSpPr>
          <p:spPr>
            <a:xfrm>
              <a:off x="0" y="6111862"/>
              <a:ext cx="85287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2" name="TextBox 411"/>
          <p:cNvSpPr txBox="1"/>
          <p:nvPr/>
        </p:nvSpPr>
        <p:spPr>
          <a:xfrm>
            <a:off x="8193256" y="4951610"/>
            <a:ext cx="39102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kzidenz Grotesk BE Medium" panose="02000803030000020004" pitchFamily="50" charset="0"/>
                <a:cs typeface="Arial" panose="020B0604020202020204" pitchFamily="34" charset="0"/>
              </a:rPr>
              <a:t>100,000 students </a:t>
            </a:r>
            <a:r>
              <a:rPr lang="en-US" sz="15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in over 5,300 schools take part in intra-school competitions</a:t>
            </a:r>
          </a:p>
          <a:p>
            <a:endParaRPr lang="en-US" dirty="0"/>
          </a:p>
        </p:txBody>
      </p:sp>
      <p:grpSp>
        <p:nvGrpSpPr>
          <p:cNvPr id="438" name="Group 437"/>
          <p:cNvGrpSpPr/>
          <p:nvPr/>
        </p:nvGrpSpPr>
        <p:grpSpPr>
          <a:xfrm>
            <a:off x="4228057" y="4977797"/>
            <a:ext cx="7609982" cy="498872"/>
            <a:chOff x="4228057" y="4977797"/>
            <a:chExt cx="7609982" cy="498872"/>
          </a:xfrm>
        </p:grpSpPr>
        <p:grpSp>
          <p:nvGrpSpPr>
            <p:cNvPr id="198" name="Group 197"/>
            <p:cNvGrpSpPr>
              <a:grpSpLocks noChangeAspect="1"/>
            </p:cNvGrpSpPr>
            <p:nvPr/>
          </p:nvGrpSpPr>
          <p:grpSpPr>
            <a:xfrm>
              <a:off x="4228057" y="4977797"/>
              <a:ext cx="3832996" cy="498872"/>
              <a:chOff x="72031" y="4374978"/>
              <a:chExt cx="12126625" cy="1578305"/>
            </a:xfrm>
          </p:grpSpPr>
          <p:grpSp>
            <p:nvGrpSpPr>
              <p:cNvPr id="199" name="Group 198"/>
              <p:cNvGrpSpPr>
                <a:grpSpLocks noChangeAspect="1"/>
              </p:cNvGrpSpPr>
              <p:nvPr/>
            </p:nvGrpSpPr>
            <p:grpSpPr>
              <a:xfrm>
                <a:off x="72031" y="4374978"/>
                <a:ext cx="2975967" cy="1578305"/>
                <a:chOff x="1458382" y="0"/>
                <a:chExt cx="9501044" cy="5038883"/>
              </a:xfrm>
            </p:grpSpPr>
            <p:grpSp>
              <p:nvGrpSpPr>
                <p:cNvPr id="275" name="Group 274"/>
                <p:cNvGrpSpPr/>
                <p:nvPr/>
              </p:nvGrpSpPr>
              <p:grpSpPr>
                <a:xfrm>
                  <a:off x="1458382" y="0"/>
                  <a:ext cx="1371600" cy="5033643"/>
                  <a:chOff x="9454297" y="249776"/>
                  <a:chExt cx="1371600" cy="5033643"/>
                </a:xfrm>
                <a:solidFill>
                  <a:srgbClr val="262B62"/>
                </a:solidFill>
              </p:grpSpPr>
              <p:sp>
                <p:nvSpPr>
                  <p:cNvPr id="296" name="Flowchart: Connector 295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97" name="Flowchart: Terminator 296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98" name="Rectangle 297"/>
                  <p:cNvSpPr/>
                  <p:nvPr/>
                </p:nvSpPr>
                <p:spPr bwMode="auto">
                  <a:xfrm>
                    <a:off x="9909909" y="3911819"/>
                    <a:ext cx="457200" cy="13716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76" name="Group 275"/>
                <p:cNvGrpSpPr/>
                <p:nvPr/>
              </p:nvGrpSpPr>
              <p:grpSpPr>
                <a:xfrm>
                  <a:off x="3085542" y="0"/>
                  <a:ext cx="1371600" cy="5033643"/>
                  <a:chOff x="9454297" y="249776"/>
                  <a:chExt cx="1371600" cy="5033643"/>
                </a:xfrm>
                <a:solidFill>
                  <a:srgbClr val="262B62"/>
                </a:solidFill>
              </p:grpSpPr>
              <p:sp>
                <p:nvSpPr>
                  <p:cNvPr id="293" name="Flowchart: Connector 292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94" name="Flowchart: Terminator 293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95" name="Rectangle 294"/>
                  <p:cNvSpPr/>
                  <p:nvPr/>
                </p:nvSpPr>
                <p:spPr bwMode="auto">
                  <a:xfrm>
                    <a:off x="9909909" y="3911819"/>
                    <a:ext cx="457200" cy="13716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77" name="Group 276"/>
                <p:cNvGrpSpPr/>
                <p:nvPr/>
              </p:nvGrpSpPr>
              <p:grpSpPr>
                <a:xfrm>
                  <a:off x="4709526" y="0"/>
                  <a:ext cx="1371600" cy="5033643"/>
                  <a:chOff x="9454297" y="249776"/>
                  <a:chExt cx="1371600" cy="5033643"/>
                </a:xfrm>
                <a:solidFill>
                  <a:srgbClr val="262B62"/>
                </a:solidFill>
              </p:grpSpPr>
              <p:sp>
                <p:nvSpPr>
                  <p:cNvPr id="290" name="Flowchart: Connector 289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91" name="Flowchart: Terminator 290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92" name="Rectangle 291"/>
                  <p:cNvSpPr/>
                  <p:nvPr/>
                </p:nvSpPr>
                <p:spPr bwMode="auto">
                  <a:xfrm>
                    <a:off x="9909909" y="3911819"/>
                    <a:ext cx="457200" cy="13716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78" name="Group 277"/>
                <p:cNvGrpSpPr/>
                <p:nvPr/>
              </p:nvGrpSpPr>
              <p:grpSpPr>
                <a:xfrm>
                  <a:off x="6336685" y="0"/>
                  <a:ext cx="1371600" cy="5033643"/>
                  <a:chOff x="9454297" y="249776"/>
                  <a:chExt cx="1371600" cy="5033643"/>
                </a:xfrm>
                <a:solidFill>
                  <a:srgbClr val="262B62"/>
                </a:solidFill>
              </p:grpSpPr>
              <p:sp>
                <p:nvSpPr>
                  <p:cNvPr id="287" name="Flowchart: Connector 286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88" name="Flowchart: Terminator 287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89" name="Rectangle 288"/>
                  <p:cNvSpPr/>
                  <p:nvPr/>
                </p:nvSpPr>
                <p:spPr bwMode="auto">
                  <a:xfrm>
                    <a:off x="9909909" y="3911819"/>
                    <a:ext cx="457200" cy="13716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79" name="Group 278"/>
                <p:cNvGrpSpPr/>
                <p:nvPr/>
              </p:nvGrpSpPr>
              <p:grpSpPr>
                <a:xfrm>
                  <a:off x="7960668" y="0"/>
                  <a:ext cx="1371600" cy="5033643"/>
                  <a:chOff x="9454297" y="249776"/>
                  <a:chExt cx="1371600" cy="5033643"/>
                </a:xfrm>
                <a:solidFill>
                  <a:srgbClr val="262B62"/>
                </a:solidFill>
              </p:grpSpPr>
              <p:sp>
                <p:nvSpPr>
                  <p:cNvPr id="284" name="Flowchart: Connector 283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85" name="Flowchart: Terminator 284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86" name="Rectangle 285"/>
                  <p:cNvSpPr/>
                  <p:nvPr/>
                </p:nvSpPr>
                <p:spPr bwMode="auto">
                  <a:xfrm>
                    <a:off x="9909909" y="3911819"/>
                    <a:ext cx="457200" cy="13716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80" name="Group 279"/>
                <p:cNvGrpSpPr/>
                <p:nvPr/>
              </p:nvGrpSpPr>
              <p:grpSpPr>
                <a:xfrm>
                  <a:off x="9587826" y="5240"/>
                  <a:ext cx="1371600" cy="5033643"/>
                  <a:chOff x="9454297" y="249776"/>
                  <a:chExt cx="1371600" cy="5033643"/>
                </a:xfrm>
                <a:solidFill>
                  <a:srgbClr val="262B62"/>
                </a:solidFill>
              </p:grpSpPr>
              <p:sp>
                <p:nvSpPr>
                  <p:cNvPr id="281" name="Flowchart: Connector 280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82" name="Flowchart: Terminator 281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 bwMode="auto">
                  <a:xfrm>
                    <a:off x="9909909" y="3911819"/>
                    <a:ext cx="457200" cy="13716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200" name="Group 199"/>
              <p:cNvGrpSpPr>
                <a:grpSpLocks noChangeAspect="1"/>
              </p:cNvGrpSpPr>
              <p:nvPr/>
            </p:nvGrpSpPr>
            <p:grpSpPr>
              <a:xfrm>
                <a:off x="3120099" y="4374978"/>
                <a:ext cx="2975967" cy="1578305"/>
                <a:chOff x="1458382" y="0"/>
                <a:chExt cx="9501044" cy="5038883"/>
              </a:xfrm>
            </p:grpSpPr>
            <p:grpSp>
              <p:nvGrpSpPr>
                <p:cNvPr id="251" name="Group 250"/>
                <p:cNvGrpSpPr/>
                <p:nvPr/>
              </p:nvGrpSpPr>
              <p:grpSpPr>
                <a:xfrm>
                  <a:off x="1458382" y="0"/>
                  <a:ext cx="1371600" cy="5033643"/>
                  <a:chOff x="9454297" y="249776"/>
                  <a:chExt cx="1371600" cy="5033643"/>
                </a:xfrm>
                <a:solidFill>
                  <a:srgbClr val="262B62"/>
                </a:solidFill>
              </p:grpSpPr>
              <p:sp>
                <p:nvSpPr>
                  <p:cNvPr id="272" name="Flowchart: Connector 271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73" name="Flowchart: Terminator 272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 bwMode="auto">
                  <a:xfrm>
                    <a:off x="9909909" y="3911819"/>
                    <a:ext cx="457200" cy="13716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52" name="Group 251"/>
                <p:cNvGrpSpPr/>
                <p:nvPr/>
              </p:nvGrpSpPr>
              <p:grpSpPr>
                <a:xfrm>
                  <a:off x="3085542" y="0"/>
                  <a:ext cx="1371600" cy="5033643"/>
                  <a:chOff x="9454297" y="249776"/>
                  <a:chExt cx="1371600" cy="5033643"/>
                </a:xfrm>
                <a:solidFill>
                  <a:srgbClr val="262B62"/>
                </a:solidFill>
              </p:grpSpPr>
              <p:sp>
                <p:nvSpPr>
                  <p:cNvPr id="269" name="Flowchart: Connector 268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70" name="Flowchart: Terminator 269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 bwMode="auto">
                  <a:xfrm>
                    <a:off x="9909909" y="3911819"/>
                    <a:ext cx="457200" cy="13716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53" name="Group 252"/>
                <p:cNvGrpSpPr/>
                <p:nvPr/>
              </p:nvGrpSpPr>
              <p:grpSpPr>
                <a:xfrm>
                  <a:off x="4709526" y="0"/>
                  <a:ext cx="1371600" cy="5033643"/>
                  <a:chOff x="9454297" y="249776"/>
                  <a:chExt cx="1371600" cy="5033643"/>
                </a:xfrm>
                <a:solidFill>
                  <a:srgbClr val="262B62"/>
                </a:solidFill>
              </p:grpSpPr>
              <p:sp>
                <p:nvSpPr>
                  <p:cNvPr id="266" name="Flowchart: Connector 265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67" name="Flowchart: Terminator 266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 bwMode="auto">
                  <a:xfrm>
                    <a:off x="9909909" y="3911819"/>
                    <a:ext cx="457200" cy="13716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6336685" y="0"/>
                  <a:ext cx="1371600" cy="5033643"/>
                  <a:chOff x="9454297" y="249776"/>
                  <a:chExt cx="1371600" cy="5033643"/>
                </a:xfrm>
                <a:solidFill>
                  <a:srgbClr val="262B62"/>
                </a:solidFill>
              </p:grpSpPr>
              <p:sp>
                <p:nvSpPr>
                  <p:cNvPr id="263" name="Flowchart: Connector 262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64" name="Flowchart: Terminator 263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 bwMode="auto">
                  <a:xfrm>
                    <a:off x="9909909" y="3911819"/>
                    <a:ext cx="457200" cy="13716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55" name="Group 254"/>
                <p:cNvGrpSpPr/>
                <p:nvPr/>
              </p:nvGrpSpPr>
              <p:grpSpPr>
                <a:xfrm>
                  <a:off x="7960668" y="0"/>
                  <a:ext cx="1371600" cy="5033643"/>
                  <a:chOff x="9454297" y="249776"/>
                  <a:chExt cx="1371600" cy="5033643"/>
                </a:xfrm>
                <a:solidFill>
                  <a:srgbClr val="262B62"/>
                </a:solidFill>
              </p:grpSpPr>
              <p:sp>
                <p:nvSpPr>
                  <p:cNvPr id="260" name="Flowchart: Connector 259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61" name="Flowchart: Terminator 260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62" name="Rectangle 261"/>
                  <p:cNvSpPr/>
                  <p:nvPr/>
                </p:nvSpPr>
                <p:spPr bwMode="auto">
                  <a:xfrm>
                    <a:off x="9909909" y="3911819"/>
                    <a:ext cx="457200" cy="13716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56" name="Group 255"/>
                <p:cNvGrpSpPr/>
                <p:nvPr/>
              </p:nvGrpSpPr>
              <p:grpSpPr>
                <a:xfrm>
                  <a:off x="9587826" y="5240"/>
                  <a:ext cx="1371600" cy="5033643"/>
                  <a:chOff x="9454297" y="249776"/>
                  <a:chExt cx="1371600" cy="5033643"/>
                </a:xfrm>
                <a:solidFill>
                  <a:srgbClr val="262B62"/>
                </a:solidFill>
              </p:grpSpPr>
              <p:sp>
                <p:nvSpPr>
                  <p:cNvPr id="257" name="Flowchart: Connector 256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58" name="Flowchart: Terminator 257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9909909" y="3911819"/>
                    <a:ext cx="457200" cy="13716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201" name="Group 200"/>
              <p:cNvGrpSpPr>
                <a:grpSpLocks noChangeAspect="1"/>
              </p:cNvGrpSpPr>
              <p:nvPr/>
            </p:nvGrpSpPr>
            <p:grpSpPr>
              <a:xfrm>
                <a:off x="6174621" y="4374978"/>
                <a:ext cx="2975967" cy="1578305"/>
                <a:chOff x="1458382" y="0"/>
                <a:chExt cx="9501044" cy="5038883"/>
              </a:xfrm>
            </p:grpSpPr>
            <p:grpSp>
              <p:nvGrpSpPr>
                <p:cNvPr id="227" name="Group 226"/>
                <p:cNvGrpSpPr/>
                <p:nvPr/>
              </p:nvGrpSpPr>
              <p:grpSpPr>
                <a:xfrm>
                  <a:off x="1458382" y="0"/>
                  <a:ext cx="1371600" cy="5033643"/>
                  <a:chOff x="9454297" y="249776"/>
                  <a:chExt cx="1371600" cy="5033643"/>
                </a:xfrm>
                <a:solidFill>
                  <a:srgbClr val="262B62"/>
                </a:solidFill>
              </p:grpSpPr>
              <p:sp>
                <p:nvSpPr>
                  <p:cNvPr id="248" name="Flowchart: Connector 247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49" name="Flowchart: Terminator 248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 bwMode="auto">
                  <a:xfrm>
                    <a:off x="9909909" y="3911819"/>
                    <a:ext cx="457200" cy="13716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28" name="Group 227"/>
                <p:cNvGrpSpPr/>
                <p:nvPr/>
              </p:nvGrpSpPr>
              <p:grpSpPr>
                <a:xfrm>
                  <a:off x="3085542" y="0"/>
                  <a:ext cx="1371600" cy="5033643"/>
                  <a:chOff x="9454297" y="249776"/>
                  <a:chExt cx="1371600" cy="5033643"/>
                </a:xfrm>
                <a:solidFill>
                  <a:srgbClr val="262B62"/>
                </a:solidFill>
              </p:grpSpPr>
              <p:sp>
                <p:nvSpPr>
                  <p:cNvPr id="245" name="Flowchart: Connector 244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46" name="Flowchart: Terminator 245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47" name="Rectangle 246"/>
                  <p:cNvSpPr/>
                  <p:nvPr/>
                </p:nvSpPr>
                <p:spPr bwMode="auto">
                  <a:xfrm>
                    <a:off x="9909909" y="3911819"/>
                    <a:ext cx="457200" cy="13716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29" name="Group 228"/>
                <p:cNvGrpSpPr/>
                <p:nvPr/>
              </p:nvGrpSpPr>
              <p:grpSpPr>
                <a:xfrm>
                  <a:off x="4709526" y="0"/>
                  <a:ext cx="1371600" cy="5033643"/>
                  <a:chOff x="9454297" y="249776"/>
                  <a:chExt cx="1371600" cy="5033643"/>
                </a:xfrm>
                <a:solidFill>
                  <a:srgbClr val="262B62"/>
                </a:solidFill>
              </p:grpSpPr>
              <p:sp>
                <p:nvSpPr>
                  <p:cNvPr id="242" name="Flowchart: Connector 241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43" name="Flowchart: Terminator 242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44" name="Rectangle 243"/>
                  <p:cNvSpPr/>
                  <p:nvPr/>
                </p:nvSpPr>
                <p:spPr bwMode="auto">
                  <a:xfrm>
                    <a:off x="9909909" y="3911819"/>
                    <a:ext cx="457200" cy="13716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30" name="Group 229"/>
                <p:cNvGrpSpPr/>
                <p:nvPr/>
              </p:nvGrpSpPr>
              <p:grpSpPr>
                <a:xfrm>
                  <a:off x="6336685" y="0"/>
                  <a:ext cx="1371600" cy="5033643"/>
                  <a:chOff x="9454297" y="249776"/>
                  <a:chExt cx="1371600" cy="5033643"/>
                </a:xfrm>
                <a:solidFill>
                  <a:srgbClr val="262B62"/>
                </a:solidFill>
              </p:grpSpPr>
              <p:sp>
                <p:nvSpPr>
                  <p:cNvPr id="239" name="Flowchart: Connector 238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40" name="Flowchart: Terminator 239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41" name="Rectangle 240"/>
                  <p:cNvSpPr/>
                  <p:nvPr/>
                </p:nvSpPr>
                <p:spPr bwMode="auto">
                  <a:xfrm>
                    <a:off x="9909909" y="3911819"/>
                    <a:ext cx="457200" cy="13716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31" name="Group 230"/>
                <p:cNvGrpSpPr/>
                <p:nvPr/>
              </p:nvGrpSpPr>
              <p:grpSpPr>
                <a:xfrm>
                  <a:off x="7960668" y="0"/>
                  <a:ext cx="1371600" cy="5033643"/>
                  <a:chOff x="9454297" y="249776"/>
                  <a:chExt cx="1371600" cy="5033643"/>
                </a:xfrm>
                <a:solidFill>
                  <a:srgbClr val="262B62"/>
                </a:solidFill>
              </p:grpSpPr>
              <p:sp>
                <p:nvSpPr>
                  <p:cNvPr id="236" name="Flowchart: Connector 235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7" name="Flowchart: Terminator 236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8" name="Rectangle 237"/>
                  <p:cNvSpPr/>
                  <p:nvPr/>
                </p:nvSpPr>
                <p:spPr bwMode="auto">
                  <a:xfrm>
                    <a:off x="9909909" y="3911819"/>
                    <a:ext cx="457200" cy="13716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32" name="Group 231"/>
                <p:cNvGrpSpPr/>
                <p:nvPr/>
              </p:nvGrpSpPr>
              <p:grpSpPr>
                <a:xfrm>
                  <a:off x="9587826" y="5240"/>
                  <a:ext cx="1371600" cy="5033643"/>
                  <a:chOff x="9454297" y="249776"/>
                  <a:chExt cx="1371600" cy="5033643"/>
                </a:xfrm>
                <a:solidFill>
                  <a:srgbClr val="262B62"/>
                </a:solidFill>
              </p:grpSpPr>
              <p:sp>
                <p:nvSpPr>
                  <p:cNvPr id="233" name="Flowchart: Connector 232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4" name="Flowchart: Terminator 233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35" name="Rectangle 234"/>
                  <p:cNvSpPr/>
                  <p:nvPr/>
                </p:nvSpPr>
                <p:spPr bwMode="auto">
                  <a:xfrm>
                    <a:off x="9909909" y="3911819"/>
                    <a:ext cx="457200" cy="13716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202" name="Group 201"/>
              <p:cNvGrpSpPr>
                <a:grpSpLocks noChangeAspect="1"/>
              </p:cNvGrpSpPr>
              <p:nvPr/>
            </p:nvGrpSpPr>
            <p:grpSpPr>
              <a:xfrm>
                <a:off x="9222689" y="4374978"/>
                <a:ext cx="2975967" cy="1578305"/>
                <a:chOff x="1458382" y="0"/>
                <a:chExt cx="9501044" cy="5038883"/>
              </a:xfrm>
            </p:grpSpPr>
            <p:grpSp>
              <p:nvGrpSpPr>
                <p:cNvPr id="203" name="Group 202"/>
                <p:cNvGrpSpPr/>
                <p:nvPr/>
              </p:nvGrpSpPr>
              <p:grpSpPr>
                <a:xfrm>
                  <a:off x="1458382" y="0"/>
                  <a:ext cx="1371600" cy="5033643"/>
                  <a:chOff x="9454297" y="249776"/>
                  <a:chExt cx="1371600" cy="5033643"/>
                </a:xfrm>
                <a:solidFill>
                  <a:srgbClr val="262B62"/>
                </a:solidFill>
              </p:grpSpPr>
              <p:sp>
                <p:nvSpPr>
                  <p:cNvPr id="224" name="Flowchart: Connector 223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5" name="Flowchart: Terminator 224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 bwMode="auto">
                  <a:xfrm>
                    <a:off x="9909909" y="3911819"/>
                    <a:ext cx="457200" cy="13716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04" name="Group 203"/>
                <p:cNvGrpSpPr/>
                <p:nvPr/>
              </p:nvGrpSpPr>
              <p:grpSpPr>
                <a:xfrm>
                  <a:off x="3085542" y="0"/>
                  <a:ext cx="1371600" cy="5033643"/>
                  <a:chOff x="9454297" y="249776"/>
                  <a:chExt cx="1371600" cy="5033643"/>
                </a:xfrm>
                <a:solidFill>
                  <a:srgbClr val="262B62"/>
                </a:solidFill>
              </p:grpSpPr>
              <p:sp>
                <p:nvSpPr>
                  <p:cNvPr id="221" name="Flowchart: Connector 220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2" name="Flowchart: Terminator 221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 bwMode="auto">
                  <a:xfrm>
                    <a:off x="9909909" y="3911819"/>
                    <a:ext cx="457200" cy="13716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05" name="Group 204"/>
                <p:cNvGrpSpPr/>
                <p:nvPr/>
              </p:nvGrpSpPr>
              <p:grpSpPr>
                <a:xfrm>
                  <a:off x="4709526" y="0"/>
                  <a:ext cx="1371600" cy="5033643"/>
                  <a:chOff x="9454297" y="249776"/>
                  <a:chExt cx="1371600" cy="5033643"/>
                </a:xfrm>
                <a:solidFill>
                  <a:srgbClr val="262B62"/>
                </a:solidFill>
              </p:grpSpPr>
              <p:sp>
                <p:nvSpPr>
                  <p:cNvPr id="218" name="Flowchart: Connector 217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19" name="Flowchart: Terminator 218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9909909" y="3911819"/>
                    <a:ext cx="457200" cy="13716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06" name="Group 205"/>
                <p:cNvGrpSpPr/>
                <p:nvPr/>
              </p:nvGrpSpPr>
              <p:grpSpPr>
                <a:xfrm>
                  <a:off x="6336685" y="0"/>
                  <a:ext cx="1371600" cy="5033643"/>
                  <a:chOff x="9454297" y="249776"/>
                  <a:chExt cx="1371600" cy="5033643"/>
                </a:xfrm>
                <a:solidFill>
                  <a:srgbClr val="262B62"/>
                </a:solidFill>
              </p:grpSpPr>
              <p:sp>
                <p:nvSpPr>
                  <p:cNvPr id="215" name="Flowchart: Connector 214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16" name="Flowchart: Terminator 215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 bwMode="auto">
                  <a:xfrm>
                    <a:off x="9909909" y="3911819"/>
                    <a:ext cx="457200" cy="13716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07" name="Group 206"/>
                <p:cNvGrpSpPr/>
                <p:nvPr/>
              </p:nvGrpSpPr>
              <p:grpSpPr>
                <a:xfrm>
                  <a:off x="7960668" y="0"/>
                  <a:ext cx="1371600" cy="5033643"/>
                  <a:chOff x="9454297" y="249776"/>
                  <a:chExt cx="1371600" cy="5033643"/>
                </a:xfrm>
                <a:solidFill>
                  <a:srgbClr val="262B62"/>
                </a:solidFill>
              </p:grpSpPr>
              <p:sp>
                <p:nvSpPr>
                  <p:cNvPr id="212" name="Flowchart: Connector 211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13" name="Flowchart: Terminator 212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9909909" y="3911819"/>
                    <a:ext cx="457200" cy="13716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208" name="Group 207"/>
                <p:cNvGrpSpPr/>
                <p:nvPr/>
              </p:nvGrpSpPr>
              <p:grpSpPr>
                <a:xfrm>
                  <a:off x="9587826" y="5240"/>
                  <a:ext cx="1371600" cy="5033643"/>
                  <a:chOff x="9454297" y="249776"/>
                  <a:chExt cx="1371600" cy="5033643"/>
                </a:xfrm>
                <a:solidFill>
                  <a:srgbClr val="262B62"/>
                </a:solidFill>
              </p:grpSpPr>
              <p:sp>
                <p:nvSpPr>
                  <p:cNvPr id="209" name="Flowchart: Connector 208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10" name="Flowchart: Terminator 209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 bwMode="auto">
                  <a:xfrm>
                    <a:off x="9909909" y="3911819"/>
                    <a:ext cx="457200" cy="13716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</p:grpSp>
        </p:grpSp>
        <p:cxnSp>
          <p:nvCxnSpPr>
            <p:cNvPr id="413" name="Straight Connector 412"/>
            <p:cNvCxnSpPr/>
            <p:nvPr/>
          </p:nvCxnSpPr>
          <p:spPr>
            <a:xfrm>
              <a:off x="4267164" y="5476150"/>
              <a:ext cx="75708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8" name="TextBox 417"/>
          <p:cNvSpPr txBox="1"/>
          <p:nvPr/>
        </p:nvSpPr>
        <p:spPr>
          <a:xfrm>
            <a:off x="554077" y="4283103"/>
            <a:ext cx="43469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kzidenz Grotesk BE Medium" panose="02000803030000020004" pitchFamily="50" charset="0"/>
                <a:cs typeface="Arial" panose="020B0604020202020204" pitchFamily="34" charset="0"/>
              </a:rPr>
              <a:t>40,000 students </a:t>
            </a:r>
            <a:r>
              <a:rPr lang="en-US" sz="15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advance to one of 500 inter-school Chapter Competitions in February</a:t>
            </a:r>
          </a:p>
          <a:p>
            <a:endParaRPr lang="en-US" dirty="0"/>
          </a:p>
        </p:txBody>
      </p:sp>
      <p:grpSp>
        <p:nvGrpSpPr>
          <p:cNvPr id="439" name="Group 438"/>
          <p:cNvGrpSpPr/>
          <p:nvPr/>
        </p:nvGrpSpPr>
        <p:grpSpPr>
          <a:xfrm>
            <a:off x="611542" y="4264188"/>
            <a:ext cx="6999527" cy="567356"/>
            <a:chOff x="611542" y="4264188"/>
            <a:chExt cx="6999527" cy="567356"/>
          </a:xfrm>
        </p:grpSpPr>
        <p:grpSp>
          <p:nvGrpSpPr>
            <p:cNvPr id="299" name="Group 298"/>
            <p:cNvGrpSpPr>
              <a:grpSpLocks noChangeAspect="1"/>
            </p:cNvGrpSpPr>
            <p:nvPr/>
          </p:nvGrpSpPr>
          <p:grpSpPr>
            <a:xfrm>
              <a:off x="4665706" y="4264188"/>
              <a:ext cx="2945363" cy="567356"/>
              <a:chOff x="565936" y="4026518"/>
              <a:chExt cx="10597140" cy="1969739"/>
            </a:xfrm>
          </p:grpSpPr>
          <p:grpSp>
            <p:nvGrpSpPr>
              <p:cNvPr id="300" name="Group 299"/>
              <p:cNvGrpSpPr>
                <a:grpSpLocks noChangeAspect="1"/>
              </p:cNvGrpSpPr>
              <p:nvPr/>
            </p:nvGrpSpPr>
            <p:grpSpPr>
              <a:xfrm>
                <a:off x="565936" y="4026518"/>
                <a:ext cx="5244929" cy="1969739"/>
                <a:chOff x="565936" y="3505200"/>
                <a:chExt cx="6633074" cy="2491058"/>
              </a:xfrm>
            </p:grpSpPr>
            <p:grpSp>
              <p:nvGrpSpPr>
                <p:cNvPr id="330" name="Group 329"/>
                <p:cNvGrpSpPr>
                  <a:grpSpLocks noChangeAspect="1"/>
                </p:cNvGrpSpPr>
                <p:nvPr/>
              </p:nvGrpSpPr>
              <p:grpSpPr>
                <a:xfrm>
                  <a:off x="565936" y="3505200"/>
                  <a:ext cx="829457" cy="2491058"/>
                  <a:chOff x="9454297" y="249776"/>
                  <a:chExt cx="1371600" cy="4119243"/>
                </a:xfrm>
                <a:solidFill>
                  <a:srgbClr val="262B62"/>
                </a:solidFill>
              </p:grpSpPr>
              <p:sp>
                <p:nvSpPr>
                  <p:cNvPr id="355" name="Flowchart: Connector 354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56" name="Flowchart: Terminator 355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57" name="Rectangle 356"/>
                  <p:cNvSpPr/>
                  <p:nvPr/>
                </p:nvSpPr>
                <p:spPr bwMode="auto">
                  <a:xfrm>
                    <a:off x="9909909" y="3911819"/>
                    <a:ext cx="457200" cy="4572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331" name="Group 330"/>
                <p:cNvGrpSpPr>
                  <a:grpSpLocks noChangeAspect="1"/>
                </p:cNvGrpSpPr>
                <p:nvPr/>
              </p:nvGrpSpPr>
              <p:grpSpPr>
                <a:xfrm>
                  <a:off x="1534596" y="3505200"/>
                  <a:ext cx="829457" cy="2491058"/>
                  <a:chOff x="9454297" y="249776"/>
                  <a:chExt cx="1371600" cy="4119243"/>
                </a:xfrm>
                <a:solidFill>
                  <a:srgbClr val="262B62"/>
                </a:solidFill>
              </p:grpSpPr>
              <p:sp>
                <p:nvSpPr>
                  <p:cNvPr id="352" name="Flowchart: Connector 351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53" name="Flowchart: Terminator 352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54" name="Rectangle 353"/>
                  <p:cNvSpPr/>
                  <p:nvPr/>
                </p:nvSpPr>
                <p:spPr bwMode="auto">
                  <a:xfrm>
                    <a:off x="9909909" y="3911819"/>
                    <a:ext cx="457200" cy="4572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332" name="Group 331"/>
                <p:cNvGrpSpPr>
                  <a:grpSpLocks noChangeAspect="1"/>
                </p:cNvGrpSpPr>
                <p:nvPr/>
              </p:nvGrpSpPr>
              <p:grpSpPr>
                <a:xfrm>
                  <a:off x="2505175" y="3505200"/>
                  <a:ext cx="829457" cy="2491058"/>
                  <a:chOff x="9454297" y="249776"/>
                  <a:chExt cx="1371600" cy="4119243"/>
                </a:xfrm>
                <a:solidFill>
                  <a:srgbClr val="262B62"/>
                </a:solidFill>
              </p:grpSpPr>
              <p:sp>
                <p:nvSpPr>
                  <p:cNvPr id="349" name="Flowchart: Connector 348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50" name="Flowchart: Terminator 349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51" name="Rectangle 350"/>
                  <p:cNvSpPr/>
                  <p:nvPr/>
                </p:nvSpPr>
                <p:spPr bwMode="auto">
                  <a:xfrm>
                    <a:off x="9909909" y="3911819"/>
                    <a:ext cx="457200" cy="4572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333" name="Group 332"/>
                <p:cNvGrpSpPr>
                  <a:grpSpLocks noChangeAspect="1"/>
                </p:cNvGrpSpPr>
                <p:nvPr/>
              </p:nvGrpSpPr>
              <p:grpSpPr>
                <a:xfrm>
                  <a:off x="3470311" y="3505200"/>
                  <a:ext cx="829457" cy="2491058"/>
                  <a:chOff x="9454297" y="249776"/>
                  <a:chExt cx="1371600" cy="4119243"/>
                </a:xfrm>
                <a:solidFill>
                  <a:srgbClr val="262B62"/>
                </a:solidFill>
              </p:grpSpPr>
              <p:sp>
                <p:nvSpPr>
                  <p:cNvPr id="346" name="Flowchart: Connector 345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47" name="Flowchart: Terminator 346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48" name="Rectangle 347"/>
                  <p:cNvSpPr/>
                  <p:nvPr/>
                </p:nvSpPr>
                <p:spPr bwMode="auto">
                  <a:xfrm>
                    <a:off x="9909909" y="3911819"/>
                    <a:ext cx="457200" cy="4572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334" name="Group 333"/>
                <p:cNvGrpSpPr>
                  <a:grpSpLocks noChangeAspect="1"/>
                </p:cNvGrpSpPr>
                <p:nvPr/>
              </p:nvGrpSpPr>
              <p:grpSpPr>
                <a:xfrm>
                  <a:off x="4437366" y="3505200"/>
                  <a:ext cx="829457" cy="2491058"/>
                  <a:chOff x="9454297" y="249776"/>
                  <a:chExt cx="1371600" cy="4119243"/>
                </a:xfrm>
                <a:solidFill>
                  <a:srgbClr val="262B62"/>
                </a:solidFill>
              </p:grpSpPr>
              <p:sp>
                <p:nvSpPr>
                  <p:cNvPr id="343" name="Flowchart: Connector 342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44" name="Flowchart: Terminator 343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45" name="Rectangle 344"/>
                  <p:cNvSpPr/>
                  <p:nvPr/>
                </p:nvSpPr>
                <p:spPr bwMode="auto">
                  <a:xfrm>
                    <a:off x="9909909" y="3911819"/>
                    <a:ext cx="457200" cy="4572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335" name="Group 334"/>
                <p:cNvGrpSpPr>
                  <a:grpSpLocks noChangeAspect="1"/>
                </p:cNvGrpSpPr>
                <p:nvPr/>
              </p:nvGrpSpPr>
              <p:grpSpPr>
                <a:xfrm>
                  <a:off x="5402500" y="3505200"/>
                  <a:ext cx="829457" cy="2491058"/>
                  <a:chOff x="9454297" y="249776"/>
                  <a:chExt cx="1371600" cy="4119243"/>
                </a:xfrm>
                <a:solidFill>
                  <a:srgbClr val="262B62"/>
                </a:solidFill>
              </p:grpSpPr>
              <p:sp>
                <p:nvSpPr>
                  <p:cNvPr id="340" name="Flowchart: Connector 339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41" name="Flowchart: Terminator 340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42" name="Rectangle 341"/>
                  <p:cNvSpPr/>
                  <p:nvPr/>
                </p:nvSpPr>
                <p:spPr bwMode="auto">
                  <a:xfrm>
                    <a:off x="9909909" y="3911819"/>
                    <a:ext cx="457200" cy="4572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336" name="Group 335"/>
                <p:cNvGrpSpPr>
                  <a:grpSpLocks noChangeAspect="1"/>
                </p:cNvGrpSpPr>
                <p:nvPr/>
              </p:nvGrpSpPr>
              <p:grpSpPr>
                <a:xfrm>
                  <a:off x="6369553" y="3505200"/>
                  <a:ext cx="829457" cy="2491058"/>
                  <a:chOff x="9454297" y="249776"/>
                  <a:chExt cx="1371600" cy="4119243"/>
                </a:xfrm>
                <a:solidFill>
                  <a:srgbClr val="262B62"/>
                </a:solidFill>
              </p:grpSpPr>
              <p:sp>
                <p:nvSpPr>
                  <p:cNvPr id="337" name="Flowchart: Connector 336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38" name="Flowchart: Terminator 337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39" name="Rectangle 338"/>
                  <p:cNvSpPr/>
                  <p:nvPr/>
                </p:nvSpPr>
                <p:spPr bwMode="auto">
                  <a:xfrm>
                    <a:off x="9909909" y="3911819"/>
                    <a:ext cx="457200" cy="4572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301" name="Group 300"/>
              <p:cNvGrpSpPr>
                <a:grpSpLocks noChangeAspect="1"/>
              </p:cNvGrpSpPr>
              <p:nvPr/>
            </p:nvGrpSpPr>
            <p:grpSpPr>
              <a:xfrm>
                <a:off x="5918147" y="4026518"/>
                <a:ext cx="5244929" cy="1969739"/>
                <a:chOff x="565936" y="3505200"/>
                <a:chExt cx="6633074" cy="2491058"/>
              </a:xfrm>
            </p:grpSpPr>
            <p:grpSp>
              <p:nvGrpSpPr>
                <p:cNvPr id="302" name="Group 301"/>
                <p:cNvGrpSpPr>
                  <a:grpSpLocks noChangeAspect="1"/>
                </p:cNvGrpSpPr>
                <p:nvPr/>
              </p:nvGrpSpPr>
              <p:grpSpPr>
                <a:xfrm>
                  <a:off x="565936" y="3505200"/>
                  <a:ext cx="829457" cy="2491058"/>
                  <a:chOff x="9454297" y="249776"/>
                  <a:chExt cx="1371600" cy="4119243"/>
                </a:xfrm>
                <a:solidFill>
                  <a:srgbClr val="262B62"/>
                </a:solidFill>
              </p:grpSpPr>
              <p:sp>
                <p:nvSpPr>
                  <p:cNvPr id="327" name="Flowchart: Connector 326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28" name="Flowchart: Terminator 327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 bwMode="auto">
                  <a:xfrm>
                    <a:off x="9909909" y="3911819"/>
                    <a:ext cx="457200" cy="4572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303" name="Group 302"/>
                <p:cNvGrpSpPr>
                  <a:grpSpLocks noChangeAspect="1"/>
                </p:cNvGrpSpPr>
                <p:nvPr/>
              </p:nvGrpSpPr>
              <p:grpSpPr>
                <a:xfrm>
                  <a:off x="1534596" y="3505200"/>
                  <a:ext cx="829457" cy="2491058"/>
                  <a:chOff x="9454297" y="249776"/>
                  <a:chExt cx="1371600" cy="4119243"/>
                </a:xfrm>
                <a:solidFill>
                  <a:srgbClr val="262B62"/>
                </a:solidFill>
              </p:grpSpPr>
              <p:sp>
                <p:nvSpPr>
                  <p:cNvPr id="324" name="Flowchart: Connector 323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25" name="Flowchart: Terminator 324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26" name="Rectangle 325"/>
                  <p:cNvSpPr/>
                  <p:nvPr/>
                </p:nvSpPr>
                <p:spPr bwMode="auto">
                  <a:xfrm>
                    <a:off x="9909909" y="3911819"/>
                    <a:ext cx="457200" cy="4572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304" name="Group 303"/>
                <p:cNvGrpSpPr>
                  <a:grpSpLocks noChangeAspect="1"/>
                </p:cNvGrpSpPr>
                <p:nvPr/>
              </p:nvGrpSpPr>
              <p:grpSpPr>
                <a:xfrm>
                  <a:off x="2505175" y="3505200"/>
                  <a:ext cx="829457" cy="2491058"/>
                  <a:chOff x="9454297" y="249776"/>
                  <a:chExt cx="1371600" cy="4119243"/>
                </a:xfrm>
                <a:solidFill>
                  <a:srgbClr val="262B62"/>
                </a:solidFill>
              </p:grpSpPr>
              <p:sp>
                <p:nvSpPr>
                  <p:cNvPr id="321" name="Flowchart: Connector 320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22" name="Flowchart: Terminator 321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23" name="Rectangle 322"/>
                  <p:cNvSpPr/>
                  <p:nvPr/>
                </p:nvSpPr>
                <p:spPr bwMode="auto">
                  <a:xfrm>
                    <a:off x="9909909" y="3911819"/>
                    <a:ext cx="457200" cy="4572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305" name="Group 304"/>
                <p:cNvGrpSpPr>
                  <a:grpSpLocks noChangeAspect="1"/>
                </p:cNvGrpSpPr>
                <p:nvPr/>
              </p:nvGrpSpPr>
              <p:grpSpPr>
                <a:xfrm>
                  <a:off x="3470311" y="3505200"/>
                  <a:ext cx="829457" cy="2491058"/>
                  <a:chOff x="9454297" y="249776"/>
                  <a:chExt cx="1371600" cy="4119243"/>
                </a:xfrm>
                <a:solidFill>
                  <a:srgbClr val="262B62"/>
                </a:solidFill>
              </p:grpSpPr>
              <p:sp>
                <p:nvSpPr>
                  <p:cNvPr id="318" name="Flowchart: Connector 317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19" name="Flowchart: Terminator 318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20" name="Rectangle 319"/>
                  <p:cNvSpPr/>
                  <p:nvPr/>
                </p:nvSpPr>
                <p:spPr bwMode="auto">
                  <a:xfrm>
                    <a:off x="9909909" y="3911819"/>
                    <a:ext cx="457200" cy="4572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306" name="Group 305"/>
                <p:cNvGrpSpPr>
                  <a:grpSpLocks noChangeAspect="1"/>
                </p:cNvGrpSpPr>
                <p:nvPr/>
              </p:nvGrpSpPr>
              <p:grpSpPr>
                <a:xfrm>
                  <a:off x="4437366" y="3505200"/>
                  <a:ext cx="829457" cy="2491058"/>
                  <a:chOff x="9454297" y="249776"/>
                  <a:chExt cx="1371600" cy="4119243"/>
                </a:xfrm>
                <a:solidFill>
                  <a:srgbClr val="262B62"/>
                </a:solidFill>
              </p:grpSpPr>
              <p:sp>
                <p:nvSpPr>
                  <p:cNvPr id="315" name="Flowchart: Connector 314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16" name="Flowchart: Terminator 315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9909909" y="3911819"/>
                    <a:ext cx="457200" cy="4572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307" name="Group 306"/>
                <p:cNvGrpSpPr>
                  <a:grpSpLocks noChangeAspect="1"/>
                </p:cNvGrpSpPr>
                <p:nvPr/>
              </p:nvGrpSpPr>
              <p:grpSpPr>
                <a:xfrm>
                  <a:off x="5402500" y="3505200"/>
                  <a:ext cx="829457" cy="2491058"/>
                  <a:chOff x="9454297" y="249776"/>
                  <a:chExt cx="1371600" cy="4119243"/>
                </a:xfrm>
                <a:solidFill>
                  <a:srgbClr val="262B62"/>
                </a:solidFill>
              </p:grpSpPr>
              <p:sp>
                <p:nvSpPr>
                  <p:cNvPr id="312" name="Flowchart: Connector 311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13" name="Flowchart: Terminator 312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14" name="Rectangle 313"/>
                  <p:cNvSpPr/>
                  <p:nvPr/>
                </p:nvSpPr>
                <p:spPr bwMode="auto">
                  <a:xfrm>
                    <a:off x="9909909" y="3911819"/>
                    <a:ext cx="457200" cy="4572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308" name="Group 307"/>
                <p:cNvGrpSpPr>
                  <a:grpSpLocks noChangeAspect="1"/>
                </p:cNvGrpSpPr>
                <p:nvPr/>
              </p:nvGrpSpPr>
              <p:grpSpPr>
                <a:xfrm>
                  <a:off x="6369553" y="3505200"/>
                  <a:ext cx="829457" cy="2491058"/>
                  <a:chOff x="9454297" y="249776"/>
                  <a:chExt cx="1371600" cy="4119243"/>
                </a:xfrm>
                <a:solidFill>
                  <a:srgbClr val="262B62"/>
                </a:solidFill>
              </p:grpSpPr>
              <p:sp>
                <p:nvSpPr>
                  <p:cNvPr id="309" name="Flowchart: Connector 308"/>
                  <p:cNvSpPr/>
                  <p:nvPr/>
                </p:nvSpPr>
                <p:spPr bwMode="auto">
                  <a:xfrm>
                    <a:off x="9686072" y="249776"/>
                    <a:ext cx="914400" cy="914400"/>
                  </a:xfrm>
                  <a:prstGeom prst="flowChartConnec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10" name="Flowchart: Terminator 309"/>
                  <p:cNvSpPr/>
                  <p:nvPr/>
                </p:nvSpPr>
                <p:spPr bwMode="auto">
                  <a:xfrm rot="5400000">
                    <a:off x="8768497" y="2023648"/>
                    <a:ext cx="2743200" cy="1371600"/>
                  </a:xfrm>
                  <a:prstGeom prst="flowChartTerminator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11" name="Rectangle 310"/>
                  <p:cNvSpPr/>
                  <p:nvPr/>
                </p:nvSpPr>
                <p:spPr bwMode="auto">
                  <a:xfrm>
                    <a:off x="9909909" y="3911819"/>
                    <a:ext cx="457200" cy="457200"/>
                  </a:xfrm>
                  <a:prstGeom prst="rect">
                    <a:avLst/>
                  </a:prstGeom>
                  <a:grp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</p:grpSp>
        </p:grpSp>
        <p:cxnSp>
          <p:nvCxnSpPr>
            <p:cNvPr id="419" name="Straight Connector 418"/>
            <p:cNvCxnSpPr/>
            <p:nvPr/>
          </p:nvCxnSpPr>
          <p:spPr>
            <a:xfrm>
              <a:off x="611542" y="4831544"/>
              <a:ext cx="69456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2" name="TextBox 421"/>
          <p:cNvSpPr txBox="1"/>
          <p:nvPr/>
        </p:nvSpPr>
        <p:spPr>
          <a:xfrm>
            <a:off x="7263882" y="3588149"/>
            <a:ext cx="40914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State Competitions are held in </a:t>
            </a:r>
            <a:r>
              <a:rPr lang="en-US" sz="1500" dirty="0" smtClean="0">
                <a:latin typeface="Akzidenz Grotesk BE Medium" panose="02000803030000020004" pitchFamily="50" charset="0"/>
                <a:cs typeface="Arial" panose="020B0604020202020204" pitchFamily="34" charset="0"/>
              </a:rPr>
              <a:t>56 states </a:t>
            </a:r>
          </a:p>
          <a:p>
            <a:r>
              <a:rPr lang="en-US" sz="1500" dirty="0" smtClean="0">
                <a:latin typeface="Akzidenz Grotesk BE Medium" panose="02000803030000020004" pitchFamily="50" charset="0"/>
                <a:cs typeface="Arial" panose="020B0604020202020204" pitchFamily="34" charset="0"/>
              </a:rPr>
              <a:t>and U.S. territories</a:t>
            </a:r>
            <a:r>
              <a:rPr lang="en-US" sz="1500" b="1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 </a:t>
            </a:r>
            <a:r>
              <a:rPr lang="en-US" sz="15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in March</a:t>
            </a:r>
          </a:p>
          <a:p>
            <a:endParaRPr lang="en-US" dirty="0"/>
          </a:p>
        </p:txBody>
      </p:sp>
      <p:grpSp>
        <p:nvGrpSpPr>
          <p:cNvPr id="440" name="Group 439"/>
          <p:cNvGrpSpPr/>
          <p:nvPr/>
        </p:nvGrpSpPr>
        <p:grpSpPr>
          <a:xfrm>
            <a:off x="5030925" y="3603138"/>
            <a:ext cx="5913199" cy="523788"/>
            <a:chOff x="5030925" y="3603138"/>
            <a:chExt cx="5913199" cy="523788"/>
          </a:xfrm>
        </p:grpSpPr>
        <p:grpSp>
          <p:nvGrpSpPr>
            <p:cNvPr id="358" name="Group 357"/>
            <p:cNvGrpSpPr>
              <a:grpSpLocks noChangeAspect="1"/>
            </p:cNvGrpSpPr>
            <p:nvPr/>
          </p:nvGrpSpPr>
          <p:grpSpPr>
            <a:xfrm>
              <a:off x="5031439" y="3603138"/>
              <a:ext cx="2202444" cy="523788"/>
              <a:chOff x="35705" y="2320413"/>
              <a:chExt cx="12198960" cy="2901174"/>
            </a:xfrm>
          </p:grpSpPr>
          <p:grpSp>
            <p:nvGrpSpPr>
              <p:cNvPr id="359" name="Group 358"/>
              <p:cNvGrpSpPr>
                <a:grpSpLocks noChangeAspect="1"/>
              </p:cNvGrpSpPr>
              <p:nvPr/>
            </p:nvGrpSpPr>
            <p:grpSpPr>
              <a:xfrm>
                <a:off x="35705" y="2320413"/>
                <a:ext cx="1550628" cy="2901174"/>
                <a:chOff x="1618701" y="974052"/>
                <a:chExt cx="2743200" cy="5132438"/>
              </a:xfrm>
              <a:solidFill>
                <a:srgbClr val="262B62"/>
              </a:solidFill>
            </p:grpSpPr>
            <p:sp>
              <p:nvSpPr>
                <p:cNvPr id="384" name="Rectangle 383"/>
                <p:cNvSpPr/>
                <p:nvPr/>
              </p:nvSpPr>
              <p:spPr bwMode="auto">
                <a:xfrm>
                  <a:off x="1618701" y="4277690"/>
                  <a:ext cx="2743200" cy="18288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85" name="Flowchart: Connector 384"/>
                <p:cNvSpPr/>
                <p:nvPr/>
              </p:nvSpPr>
              <p:spPr bwMode="auto">
                <a:xfrm>
                  <a:off x="2075901" y="974052"/>
                  <a:ext cx="1828800" cy="1828800"/>
                </a:xfrm>
                <a:prstGeom prst="flowChartConnector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86" name="Flowchart: Connector 385"/>
                <p:cNvSpPr>
                  <a:spLocks noChangeAspect="1"/>
                </p:cNvSpPr>
                <p:nvPr/>
              </p:nvSpPr>
              <p:spPr bwMode="auto">
                <a:xfrm>
                  <a:off x="1618701" y="2994581"/>
                  <a:ext cx="2743200" cy="2743200"/>
                </a:xfrm>
                <a:prstGeom prst="flowChartConnector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60" name="Group 359"/>
              <p:cNvGrpSpPr>
                <a:grpSpLocks noChangeAspect="1"/>
              </p:cNvGrpSpPr>
              <p:nvPr/>
            </p:nvGrpSpPr>
            <p:grpSpPr>
              <a:xfrm>
                <a:off x="1810427" y="2320413"/>
                <a:ext cx="1550628" cy="2901174"/>
                <a:chOff x="1618701" y="974052"/>
                <a:chExt cx="2743200" cy="5132438"/>
              </a:xfrm>
              <a:solidFill>
                <a:srgbClr val="262B62"/>
              </a:solidFill>
            </p:grpSpPr>
            <p:sp>
              <p:nvSpPr>
                <p:cNvPr id="381" name="Rectangle 380"/>
                <p:cNvSpPr/>
                <p:nvPr/>
              </p:nvSpPr>
              <p:spPr bwMode="auto">
                <a:xfrm>
                  <a:off x="1618701" y="4277690"/>
                  <a:ext cx="2743200" cy="18288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82" name="Flowchart: Connector 381"/>
                <p:cNvSpPr/>
                <p:nvPr/>
              </p:nvSpPr>
              <p:spPr bwMode="auto">
                <a:xfrm>
                  <a:off x="2075901" y="974052"/>
                  <a:ext cx="1828800" cy="1828800"/>
                </a:xfrm>
                <a:prstGeom prst="flowChartConnector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83" name="Flowchart: Connector 382"/>
                <p:cNvSpPr>
                  <a:spLocks noChangeAspect="1"/>
                </p:cNvSpPr>
                <p:nvPr/>
              </p:nvSpPr>
              <p:spPr bwMode="auto">
                <a:xfrm>
                  <a:off x="1618701" y="2994581"/>
                  <a:ext cx="2743200" cy="2743200"/>
                </a:xfrm>
                <a:prstGeom prst="flowChartConnector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61" name="Group 360"/>
              <p:cNvGrpSpPr>
                <a:grpSpLocks noChangeAspect="1"/>
              </p:cNvGrpSpPr>
              <p:nvPr/>
            </p:nvGrpSpPr>
            <p:grpSpPr>
              <a:xfrm>
                <a:off x="3585149" y="2320413"/>
                <a:ext cx="1550628" cy="2901174"/>
                <a:chOff x="1618701" y="974052"/>
                <a:chExt cx="2743200" cy="5132438"/>
              </a:xfrm>
              <a:solidFill>
                <a:srgbClr val="262B62"/>
              </a:solidFill>
            </p:grpSpPr>
            <p:sp>
              <p:nvSpPr>
                <p:cNvPr id="378" name="Rectangle 377"/>
                <p:cNvSpPr/>
                <p:nvPr/>
              </p:nvSpPr>
              <p:spPr bwMode="auto">
                <a:xfrm>
                  <a:off x="1618701" y="4277690"/>
                  <a:ext cx="2743200" cy="18288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79" name="Flowchart: Connector 378"/>
                <p:cNvSpPr/>
                <p:nvPr/>
              </p:nvSpPr>
              <p:spPr bwMode="auto">
                <a:xfrm>
                  <a:off x="2075901" y="974052"/>
                  <a:ext cx="1828800" cy="1828800"/>
                </a:xfrm>
                <a:prstGeom prst="flowChartConnector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80" name="Flowchart: Connector 379"/>
                <p:cNvSpPr>
                  <a:spLocks noChangeAspect="1"/>
                </p:cNvSpPr>
                <p:nvPr/>
              </p:nvSpPr>
              <p:spPr bwMode="auto">
                <a:xfrm>
                  <a:off x="1618701" y="2994581"/>
                  <a:ext cx="2743200" cy="2743200"/>
                </a:xfrm>
                <a:prstGeom prst="flowChartConnector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62" name="Group 361"/>
              <p:cNvGrpSpPr>
                <a:grpSpLocks noChangeAspect="1"/>
              </p:cNvGrpSpPr>
              <p:nvPr/>
            </p:nvGrpSpPr>
            <p:grpSpPr>
              <a:xfrm>
                <a:off x="5359871" y="2320413"/>
                <a:ext cx="1550628" cy="2901174"/>
                <a:chOff x="1618701" y="974052"/>
                <a:chExt cx="2743200" cy="5132438"/>
              </a:xfrm>
              <a:solidFill>
                <a:srgbClr val="262B62"/>
              </a:solidFill>
            </p:grpSpPr>
            <p:sp>
              <p:nvSpPr>
                <p:cNvPr id="375" name="Rectangle 374"/>
                <p:cNvSpPr/>
                <p:nvPr/>
              </p:nvSpPr>
              <p:spPr bwMode="auto">
                <a:xfrm>
                  <a:off x="1618701" y="4277690"/>
                  <a:ext cx="2743200" cy="18288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76" name="Flowchart: Connector 375"/>
                <p:cNvSpPr/>
                <p:nvPr/>
              </p:nvSpPr>
              <p:spPr bwMode="auto">
                <a:xfrm>
                  <a:off x="2075901" y="974052"/>
                  <a:ext cx="1828800" cy="1828800"/>
                </a:xfrm>
                <a:prstGeom prst="flowChartConnector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77" name="Flowchart: Connector 376"/>
                <p:cNvSpPr>
                  <a:spLocks noChangeAspect="1"/>
                </p:cNvSpPr>
                <p:nvPr/>
              </p:nvSpPr>
              <p:spPr bwMode="auto">
                <a:xfrm>
                  <a:off x="1618701" y="2994581"/>
                  <a:ext cx="2743200" cy="2743200"/>
                </a:xfrm>
                <a:prstGeom prst="flowChartConnector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63" name="Group 362"/>
              <p:cNvGrpSpPr>
                <a:grpSpLocks noChangeAspect="1"/>
              </p:cNvGrpSpPr>
              <p:nvPr/>
            </p:nvGrpSpPr>
            <p:grpSpPr>
              <a:xfrm>
                <a:off x="7134593" y="2320413"/>
                <a:ext cx="1550628" cy="2901174"/>
                <a:chOff x="1618701" y="974052"/>
                <a:chExt cx="2743200" cy="5132438"/>
              </a:xfrm>
              <a:solidFill>
                <a:srgbClr val="262B62"/>
              </a:solidFill>
            </p:grpSpPr>
            <p:sp>
              <p:nvSpPr>
                <p:cNvPr id="372" name="Rectangle 371"/>
                <p:cNvSpPr/>
                <p:nvPr/>
              </p:nvSpPr>
              <p:spPr bwMode="auto">
                <a:xfrm>
                  <a:off x="1618701" y="4277690"/>
                  <a:ext cx="2743200" cy="18288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73" name="Flowchart: Connector 372"/>
                <p:cNvSpPr/>
                <p:nvPr/>
              </p:nvSpPr>
              <p:spPr bwMode="auto">
                <a:xfrm>
                  <a:off x="2075901" y="974052"/>
                  <a:ext cx="1828800" cy="1828800"/>
                </a:xfrm>
                <a:prstGeom prst="flowChartConnector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74" name="Flowchart: Connector 373"/>
                <p:cNvSpPr>
                  <a:spLocks noChangeAspect="1"/>
                </p:cNvSpPr>
                <p:nvPr/>
              </p:nvSpPr>
              <p:spPr bwMode="auto">
                <a:xfrm>
                  <a:off x="1618701" y="2994581"/>
                  <a:ext cx="2743200" cy="2743200"/>
                </a:xfrm>
                <a:prstGeom prst="flowChartConnector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64" name="Group 363"/>
              <p:cNvGrpSpPr>
                <a:grpSpLocks noChangeAspect="1"/>
              </p:cNvGrpSpPr>
              <p:nvPr/>
            </p:nvGrpSpPr>
            <p:grpSpPr>
              <a:xfrm>
                <a:off x="8909315" y="2320413"/>
                <a:ext cx="1550628" cy="2901174"/>
                <a:chOff x="1618701" y="974052"/>
                <a:chExt cx="2743200" cy="5132438"/>
              </a:xfrm>
              <a:solidFill>
                <a:srgbClr val="262B62"/>
              </a:solidFill>
            </p:grpSpPr>
            <p:sp>
              <p:nvSpPr>
                <p:cNvPr id="369" name="Rectangle 368"/>
                <p:cNvSpPr/>
                <p:nvPr/>
              </p:nvSpPr>
              <p:spPr bwMode="auto">
                <a:xfrm>
                  <a:off x="1618701" y="4277690"/>
                  <a:ext cx="2743200" cy="18288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70" name="Flowchart: Connector 369"/>
                <p:cNvSpPr/>
                <p:nvPr/>
              </p:nvSpPr>
              <p:spPr bwMode="auto">
                <a:xfrm>
                  <a:off x="2075901" y="974052"/>
                  <a:ext cx="1828800" cy="1828800"/>
                </a:xfrm>
                <a:prstGeom prst="flowChartConnector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71" name="Flowchart: Connector 370"/>
                <p:cNvSpPr>
                  <a:spLocks noChangeAspect="1"/>
                </p:cNvSpPr>
                <p:nvPr/>
              </p:nvSpPr>
              <p:spPr bwMode="auto">
                <a:xfrm>
                  <a:off x="1618701" y="2994581"/>
                  <a:ext cx="2743200" cy="2743200"/>
                </a:xfrm>
                <a:prstGeom prst="flowChartConnector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65" name="Group 364"/>
              <p:cNvGrpSpPr>
                <a:grpSpLocks noChangeAspect="1"/>
              </p:cNvGrpSpPr>
              <p:nvPr/>
            </p:nvGrpSpPr>
            <p:grpSpPr>
              <a:xfrm>
                <a:off x="10684037" y="2320413"/>
                <a:ext cx="1550628" cy="2901174"/>
                <a:chOff x="1618701" y="974052"/>
                <a:chExt cx="2743200" cy="5132438"/>
              </a:xfrm>
              <a:solidFill>
                <a:srgbClr val="262B62"/>
              </a:solidFill>
            </p:grpSpPr>
            <p:sp>
              <p:nvSpPr>
                <p:cNvPr id="366" name="Rectangle 365"/>
                <p:cNvSpPr/>
                <p:nvPr/>
              </p:nvSpPr>
              <p:spPr bwMode="auto">
                <a:xfrm>
                  <a:off x="1618701" y="4277690"/>
                  <a:ext cx="2743200" cy="18288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67" name="Flowchart: Connector 366"/>
                <p:cNvSpPr/>
                <p:nvPr/>
              </p:nvSpPr>
              <p:spPr bwMode="auto">
                <a:xfrm>
                  <a:off x="2075901" y="974052"/>
                  <a:ext cx="1828800" cy="1828800"/>
                </a:xfrm>
                <a:prstGeom prst="flowChartConnector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68" name="Flowchart: Connector 367"/>
                <p:cNvSpPr>
                  <a:spLocks noChangeAspect="1"/>
                </p:cNvSpPr>
                <p:nvPr/>
              </p:nvSpPr>
              <p:spPr bwMode="auto">
                <a:xfrm>
                  <a:off x="1618701" y="2994581"/>
                  <a:ext cx="2743200" cy="2743200"/>
                </a:xfrm>
                <a:prstGeom prst="flowChartConnector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cxnSp>
          <p:nvCxnSpPr>
            <p:cNvPr id="423" name="Straight Connector 422"/>
            <p:cNvCxnSpPr/>
            <p:nvPr/>
          </p:nvCxnSpPr>
          <p:spPr>
            <a:xfrm>
              <a:off x="5030925" y="4126926"/>
              <a:ext cx="59131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5" name="TextBox 424"/>
          <p:cNvSpPr txBox="1"/>
          <p:nvPr/>
        </p:nvSpPr>
        <p:spPr>
          <a:xfrm>
            <a:off x="1534014" y="2907881"/>
            <a:ext cx="40914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Akzidenz Grotesk BE Medium" panose="02000803030000020004" pitchFamily="50" charset="0"/>
                <a:cs typeface="Arial" panose="020B0604020202020204" pitchFamily="34" charset="0"/>
              </a:rPr>
              <a:t>224 stellar students </a:t>
            </a:r>
            <a:r>
              <a:rPr lang="en-US" sz="15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earn an all-expenses-paid trip to the National Competition in May</a:t>
            </a:r>
          </a:p>
          <a:p>
            <a:endParaRPr lang="en-US" dirty="0"/>
          </a:p>
        </p:txBody>
      </p:sp>
      <p:grpSp>
        <p:nvGrpSpPr>
          <p:cNvPr id="441" name="Group 440"/>
          <p:cNvGrpSpPr/>
          <p:nvPr/>
        </p:nvGrpSpPr>
        <p:grpSpPr>
          <a:xfrm>
            <a:off x="1612490" y="2905203"/>
            <a:ext cx="5073022" cy="534464"/>
            <a:chOff x="1612490" y="2905203"/>
            <a:chExt cx="5073022" cy="534464"/>
          </a:xfrm>
        </p:grpSpPr>
        <p:grpSp>
          <p:nvGrpSpPr>
            <p:cNvPr id="387" name="Group 386"/>
            <p:cNvGrpSpPr>
              <a:grpSpLocks noChangeAspect="1"/>
            </p:cNvGrpSpPr>
            <p:nvPr/>
          </p:nvGrpSpPr>
          <p:grpSpPr>
            <a:xfrm>
              <a:off x="5576713" y="2905203"/>
              <a:ext cx="1108799" cy="534463"/>
              <a:chOff x="2365462" y="2370230"/>
              <a:chExt cx="8189819" cy="3947655"/>
            </a:xfrm>
          </p:grpSpPr>
          <p:grpSp>
            <p:nvGrpSpPr>
              <p:cNvPr id="388" name="Group 387"/>
              <p:cNvGrpSpPr/>
              <p:nvPr/>
            </p:nvGrpSpPr>
            <p:grpSpPr>
              <a:xfrm>
                <a:off x="2365462" y="2370230"/>
                <a:ext cx="2468880" cy="3947654"/>
                <a:chOff x="1755862" y="1062540"/>
                <a:chExt cx="2468880" cy="3947654"/>
              </a:xfrm>
              <a:solidFill>
                <a:srgbClr val="262B62"/>
              </a:solidFill>
            </p:grpSpPr>
            <p:sp>
              <p:nvSpPr>
                <p:cNvPr id="395" name="Flowchart: Connector 394"/>
                <p:cNvSpPr/>
                <p:nvPr/>
              </p:nvSpPr>
              <p:spPr bwMode="auto">
                <a:xfrm>
                  <a:off x="2075901" y="1062540"/>
                  <a:ext cx="1828800" cy="1828800"/>
                </a:xfrm>
                <a:prstGeom prst="flowChartConnector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96" name="Flowchart: Delay 395"/>
                <p:cNvSpPr/>
                <p:nvPr/>
              </p:nvSpPr>
              <p:spPr>
                <a:xfrm rot="16200000">
                  <a:off x="1977579" y="2763032"/>
                  <a:ext cx="2025445" cy="2468880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9" name="Group 388"/>
              <p:cNvGrpSpPr/>
              <p:nvPr/>
            </p:nvGrpSpPr>
            <p:grpSpPr>
              <a:xfrm>
                <a:off x="5225932" y="2370231"/>
                <a:ext cx="2468880" cy="3947654"/>
                <a:chOff x="1755862" y="1062540"/>
                <a:chExt cx="2468880" cy="3947654"/>
              </a:xfrm>
              <a:solidFill>
                <a:srgbClr val="262B62"/>
              </a:solidFill>
            </p:grpSpPr>
            <p:sp>
              <p:nvSpPr>
                <p:cNvPr id="393" name="Flowchart: Connector 392"/>
                <p:cNvSpPr/>
                <p:nvPr/>
              </p:nvSpPr>
              <p:spPr bwMode="auto">
                <a:xfrm>
                  <a:off x="2075901" y="1062540"/>
                  <a:ext cx="1828800" cy="1828800"/>
                </a:xfrm>
                <a:prstGeom prst="flowChartConnector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94" name="Flowchart: Delay 393"/>
                <p:cNvSpPr/>
                <p:nvPr/>
              </p:nvSpPr>
              <p:spPr>
                <a:xfrm rot="16200000">
                  <a:off x="1977579" y="2763032"/>
                  <a:ext cx="2025445" cy="2468880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0" name="Group 389"/>
              <p:cNvGrpSpPr/>
              <p:nvPr/>
            </p:nvGrpSpPr>
            <p:grpSpPr>
              <a:xfrm>
                <a:off x="8086401" y="2370231"/>
                <a:ext cx="2468880" cy="3947654"/>
                <a:chOff x="1755862" y="1062540"/>
                <a:chExt cx="2468880" cy="3947654"/>
              </a:xfrm>
              <a:solidFill>
                <a:srgbClr val="262B62"/>
              </a:solidFill>
            </p:grpSpPr>
            <p:sp>
              <p:nvSpPr>
                <p:cNvPr id="391" name="Flowchart: Connector 390"/>
                <p:cNvSpPr/>
                <p:nvPr/>
              </p:nvSpPr>
              <p:spPr bwMode="auto">
                <a:xfrm>
                  <a:off x="2075901" y="1062540"/>
                  <a:ext cx="1828800" cy="1828800"/>
                </a:xfrm>
                <a:prstGeom prst="flowChartConnector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392" name="Flowchart: Delay 391"/>
                <p:cNvSpPr/>
                <p:nvPr/>
              </p:nvSpPr>
              <p:spPr>
                <a:xfrm rot="16200000">
                  <a:off x="1977579" y="2763032"/>
                  <a:ext cx="2025445" cy="2468880"/>
                </a:xfrm>
                <a:prstGeom prst="flowChartDela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426" name="Straight Connector 425"/>
            <p:cNvCxnSpPr/>
            <p:nvPr/>
          </p:nvCxnSpPr>
          <p:spPr>
            <a:xfrm>
              <a:off x="1612490" y="3439667"/>
              <a:ext cx="506768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9" name="TextBox 428"/>
          <p:cNvSpPr txBox="1"/>
          <p:nvPr/>
        </p:nvSpPr>
        <p:spPr>
          <a:xfrm>
            <a:off x="6436758" y="1968484"/>
            <a:ext cx="409146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kzidenz Grotesk BE Medium" panose="02000803030000020004" pitchFamily="50" charset="0"/>
                <a:cs typeface="Arial" panose="020B0604020202020204" pitchFamily="34" charset="0"/>
              </a:rPr>
              <a:t>1 National Champion </a:t>
            </a:r>
            <a:r>
              <a:rPr lang="en-US" sz="15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is crowned during the Countdown Round of the National Competition, webcast on ESPN</a:t>
            </a:r>
          </a:p>
          <a:p>
            <a:endParaRPr lang="en-US" dirty="0"/>
          </a:p>
        </p:txBody>
      </p:sp>
      <p:pic>
        <p:nvPicPr>
          <p:cNvPr id="431" name="Picture 4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5" y="1251967"/>
            <a:ext cx="4681434" cy="86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8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" grpId="0"/>
      <p:bldP spid="412" grpId="0"/>
      <p:bldP spid="418" grpId="0"/>
      <p:bldP spid="422" grpId="0"/>
      <p:bldP spid="425" grpId="0"/>
      <p:bldP spid="4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28619"/>
            <a:ext cx="12192000" cy="329381"/>
          </a:xfrm>
          <a:prstGeom prst="rect">
            <a:avLst/>
          </a:prstGeom>
          <a:solidFill>
            <a:srgbClr val="262B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786581"/>
            <a:ext cx="12192000" cy="0"/>
          </a:xfrm>
          <a:prstGeom prst="line">
            <a:avLst/>
          </a:prstGeom>
          <a:ln w="22225">
            <a:solidFill>
              <a:srgbClr val="262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28600"/>
            <a:ext cx="3468944" cy="329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8" y="1350876"/>
            <a:ext cx="4328932" cy="10506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04620" y="2854177"/>
            <a:ext cx="881662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kzidenz Grotesk BE Medium" panose="02000803030000020004" pitchFamily="50" charset="0"/>
                <a:cs typeface="Arial" panose="020B0604020202020204" pitchFamily="34" charset="0"/>
              </a:rPr>
              <a:t>The National Math Club </a:t>
            </a:r>
            <a:r>
              <a:rPr lang="en-US" sz="28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is designed to provide the </a:t>
            </a:r>
            <a:r>
              <a:rPr lang="en-US" sz="2800" dirty="0" smtClean="0">
                <a:solidFill>
                  <a:srgbClr val="FF0000"/>
                </a:solidFill>
                <a:latin typeface="Akzidenz Grotesk BE Medium" panose="02000803030000020004" pitchFamily="50" charset="0"/>
                <a:cs typeface="Arial" panose="020B0604020202020204" pitchFamily="34" charset="0"/>
              </a:rPr>
              <a:t>structure</a:t>
            </a:r>
            <a:r>
              <a:rPr lang="en-US" sz="28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Akzidenz Grotesk BE Medium" panose="02000803030000020004" pitchFamily="50" charset="0"/>
                <a:cs typeface="Arial" panose="020B0604020202020204" pitchFamily="34" charset="0"/>
              </a:rPr>
              <a:t>resources</a:t>
            </a:r>
            <a:r>
              <a:rPr lang="en-US" sz="2800" dirty="0" smtClean="0">
                <a:solidFill>
                  <a:srgbClr val="FF0000"/>
                </a:solidFill>
                <a:latin typeface="Akzidenz Grotesk BE Regular" panose="02000503030000020003" pitchFamily="50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and </a:t>
            </a:r>
            <a:r>
              <a:rPr lang="en-US" sz="2800" dirty="0" smtClean="0">
                <a:solidFill>
                  <a:srgbClr val="FF0000"/>
                </a:solidFill>
                <a:latin typeface="Akzidenz Grotesk BE Medium" panose="02000803030000020004" pitchFamily="50" charset="0"/>
                <a:cs typeface="Arial" panose="020B0604020202020204" pitchFamily="34" charset="0"/>
              </a:rPr>
              <a:t>incentives</a:t>
            </a:r>
            <a:r>
              <a:rPr lang="en-US" sz="28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 to make it easy for any teacher to run their own math club. </a:t>
            </a:r>
          </a:p>
          <a:p>
            <a:pPr algn="ctr"/>
            <a:endParaRPr lang="en-US" sz="2800" dirty="0">
              <a:latin typeface="Akzidenz Grotesk BE Regular" panose="02000503030000020003" pitchFamily="50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This program is completely </a:t>
            </a:r>
            <a:r>
              <a:rPr lang="en-US" sz="2000" dirty="0" smtClean="0">
                <a:solidFill>
                  <a:srgbClr val="FF0000"/>
                </a:solidFill>
                <a:latin typeface="Akzidenz Grotesk BE Medium" panose="02000803030000020004" pitchFamily="50" charset="0"/>
                <a:cs typeface="Arial" panose="020B0604020202020204" pitchFamily="34" charset="0"/>
              </a:rPr>
              <a:t>free</a:t>
            </a:r>
            <a:r>
              <a:rPr lang="en-US" sz="2000" dirty="0" smtClean="0">
                <a:solidFill>
                  <a:srgbClr val="FF0000"/>
                </a:solidFill>
                <a:latin typeface="Akzidenz Grotesk BE Regular" panose="02000503030000020003" pitchFamily="50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(no catch!) and designed for students of all ability levels in math. Multiple teachers from the same school can sign up.</a:t>
            </a:r>
          </a:p>
        </p:txBody>
      </p:sp>
    </p:spTree>
    <p:extLst>
      <p:ext uri="{BB962C8B-B14F-4D97-AF65-F5344CB8AC3E}">
        <p14:creationId xmlns:p14="http://schemas.microsoft.com/office/powerpoint/2010/main" val="31280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28619"/>
            <a:ext cx="12192000" cy="329381"/>
          </a:xfrm>
          <a:prstGeom prst="rect">
            <a:avLst/>
          </a:prstGeom>
          <a:solidFill>
            <a:srgbClr val="262B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786581"/>
            <a:ext cx="12192000" cy="0"/>
          </a:xfrm>
          <a:prstGeom prst="line">
            <a:avLst/>
          </a:prstGeom>
          <a:ln w="22225">
            <a:solidFill>
              <a:srgbClr val="262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28600"/>
            <a:ext cx="3468944" cy="329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7" y="1246424"/>
            <a:ext cx="4328932" cy="10506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9518" y="2632730"/>
            <a:ext cx="115924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>
                <a:latin typeface="Akzidenz Grotesk BE Medium" panose="02000803030000020004" pitchFamily="50" charset="0"/>
                <a:cs typeface="Arial" panose="020B0604020202020204" pitchFamily="34" charset="0"/>
              </a:rPr>
              <a:t>National Math Club Membership: </a:t>
            </a: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Teacher enrolls math club.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Club receives</a:t>
            </a: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: Club in a Box, recognition on website	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 </a:t>
            </a:r>
          </a:p>
          <a:p>
            <a:pPr marL="6350" indent="-6350"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>
                <a:latin typeface="Akzidenz Grotesk BE Medium" panose="02000803030000020004" pitchFamily="50" charset="0"/>
                <a:cs typeface="Arial" panose="020B0604020202020204" pitchFamily="34" charset="0"/>
              </a:rPr>
              <a:t>Silver Level Club: </a:t>
            </a: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Club meets a minimum number of times during the year. 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Club receives</a:t>
            </a:r>
            <a:r>
              <a:rPr lang="en-US" sz="2000" dirty="0">
                <a:latin typeface="Akzidenz Grotesk BE Regular" panose="02000503030000020003" pitchFamily="50" charset="0"/>
                <a:cs typeface="Arial" panose="020B0604020202020204" pitchFamily="34" charset="0"/>
              </a:rPr>
              <a:t>: Trophy, certificates, entry into drawings for $250 gift cards for </a:t>
            </a: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club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sz="2000" dirty="0" smtClean="0">
              <a:latin typeface="Akzidenz Grotesk BE Regular" panose="02000503030000020003" pitchFamily="50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smtClean="0">
                <a:latin typeface="Akzidenz Grotesk BE Medium" panose="02000803030000020004" pitchFamily="50" charset="0"/>
                <a:cs typeface="Arial" panose="020B0604020202020204" pitchFamily="34" charset="0"/>
              </a:rPr>
              <a:t>Gold Level Club: </a:t>
            </a: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Club completes a Gold Level Project that involves a minimum number of students. 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Club receives</a:t>
            </a:r>
            <a:r>
              <a:rPr lang="en-US" sz="2000" dirty="0">
                <a:latin typeface="Akzidenz Grotesk BE Regular" panose="02000503030000020003" pitchFamily="50" charset="0"/>
                <a:cs typeface="Arial" panose="020B0604020202020204" pitchFamily="34" charset="0"/>
              </a:rPr>
              <a:t>: Banner, </a:t>
            </a: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certificates, entry </a:t>
            </a:r>
            <a:r>
              <a:rPr lang="en-US" sz="2000" dirty="0">
                <a:latin typeface="Akzidenz Grotesk BE Regular" panose="02000503030000020003" pitchFamily="50" charset="0"/>
                <a:cs typeface="Arial" panose="020B0604020202020204" pitchFamily="34" charset="0"/>
              </a:rPr>
              <a:t>into drawings for $500 gift cards and trip to Raytheon MATHCOUNTS National Competition </a:t>
            </a:r>
          </a:p>
        </p:txBody>
      </p:sp>
    </p:spTree>
    <p:extLst>
      <p:ext uri="{BB962C8B-B14F-4D97-AF65-F5344CB8AC3E}">
        <p14:creationId xmlns:p14="http://schemas.microsoft.com/office/powerpoint/2010/main" val="17797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28619"/>
            <a:ext cx="12192000" cy="329381"/>
          </a:xfrm>
          <a:prstGeom prst="rect">
            <a:avLst/>
          </a:prstGeom>
          <a:solidFill>
            <a:srgbClr val="262B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786581"/>
            <a:ext cx="12192000" cy="0"/>
          </a:xfrm>
          <a:prstGeom prst="line">
            <a:avLst/>
          </a:prstGeom>
          <a:ln w="22225">
            <a:solidFill>
              <a:srgbClr val="262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28600"/>
            <a:ext cx="3468944" cy="329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4" y="1259145"/>
            <a:ext cx="4181401" cy="10515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0753" y="2854177"/>
            <a:ext cx="91327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solidFill>
                  <a:srgbClr val="14B9CA"/>
                </a:solidFill>
                <a:latin typeface="Akzidenz Grotesk BE Medium" panose="02000803030000020004" pitchFamily="50" charset="0"/>
                <a:cs typeface="Arial" panose="020B0604020202020204" pitchFamily="34" charset="0"/>
              </a:rPr>
              <a:t>Math Video Challenge </a:t>
            </a:r>
            <a:r>
              <a:rPr lang="en-US" sz="28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provides students the opportunity to put their 21</a:t>
            </a:r>
            <a:r>
              <a:rPr lang="en-US" sz="2800" baseline="30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st</a:t>
            </a:r>
            <a:r>
              <a:rPr lang="en-US" sz="28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 century skills of </a:t>
            </a:r>
            <a:r>
              <a:rPr lang="en-US" sz="2800" dirty="0" smtClean="0">
                <a:solidFill>
                  <a:srgbClr val="14B9CA"/>
                </a:solidFill>
                <a:latin typeface="Akzidenz Grotesk BE Medium" panose="02000803030000020004" pitchFamily="50" charset="0"/>
                <a:cs typeface="Arial" panose="020B0604020202020204" pitchFamily="34" charset="0"/>
              </a:rPr>
              <a:t>communication</a:t>
            </a:r>
            <a:r>
              <a:rPr lang="en-US" sz="28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solidFill>
                  <a:srgbClr val="14B9CA"/>
                </a:solidFill>
                <a:latin typeface="Akzidenz Grotesk BE Medium" panose="02000803030000020004" pitchFamily="50" charset="0"/>
                <a:cs typeface="Arial" panose="020B0604020202020204" pitchFamily="34" charset="0"/>
              </a:rPr>
              <a:t>creativity</a:t>
            </a:r>
            <a:r>
              <a:rPr lang="en-US" sz="2800" dirty="0" smtClean="0">
                <a:solidFill>
                  <a:srgbClr val="00B0F0"/>
                </a:solidFill>
                <a:latin typeface="Akzidenz Grotesk BE Regular" panose="02000503030000020003" pitchFamily="50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and </a:t>
            </a:r>
            <a:r>
              <a:rPr lang="en-US" sz="2800" dirty="0" smtClean="0">
                <a:solidFill>
                  <a:srgbClr val="14B9CA"/>
                </a:solidFill>
                <a:latin typeface="Akzidenz Grotesk BE Medium" panose="02000803030000020004" pitchFamily="50" charset="0"/>
                <a:cs typeface="Arial" panose="020B0604020202020204" pitchFamily="34" charset="0"/>
              </a:rPr>
              <a:t>teamwork</a:t>
            </a:r>
            <a:r>
              <a:rPr lang="en-US" sz="2800" dirty="0" smtClean="0">
                <a:solidFill>
                  <a:srgbClr val="00B0F0"/>
                </a:solidFill>
                <a:latin typeface="Akzidenz Grotesk BE Regular" panose="02000503030000020003" pitchFamily="50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together to create their own math video. </a:t>
            </a:r>
          </a:p>
          <a:p>
            <a:pPr algn="ctr"/>
            <a:endParaRPr lang="en-US" sz="2800" dirty="0">
              <a:latin typeface="Akzidenz Grotesk BE Regular" panose="02000503030000020003" pitchFamily="50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It is </a:t>
            </a:r>
            <a:r>
              <a:rPr lang="en-US" sz="2000" dirty="0" smtClean="0">
                <a:solidFill>
                  <a:srgbClr val="14B9CA"/>
                </a:solidFill>
                <a:latin typeface="Akzidenz Grotesk BE Medium" panose="02000803030000020004" pitchFamily="50" charset="0"/>
                <a:cs typeface="Arial" panose="020B0604020202020204" pitchFamily="34" charset="0"/>
              </a:rPr>
              <a:t>free</a:t>
            </a:r>
            <a:r>
              <a:rPr lang="en-US" sz="2000" dirty="0" smtClean="0">
                <a:solidFill>
                  <a:srgbClr val="14B9CA"/>
                </a:solidFill>
                <a:latin typeface="Akzidenz Grotesk BE Regular" panose="02000503030000020003" pitchFamily="50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to participate (no catch!) in this program, and it provides a great way to incorporate </a:t>
            </a:r>
            <a:r>
              <a:rPr lang="en-US" sz="2000" dirty="0" smtClean="0">
                <a:solidFill>
                  <a:srgbClr val="14B9CA"/>
                </a:solidFill>
                <a:latin typeface="Akzidenz Grotesk BE Medium" panose="02000803030000020004" pitchFamily="50" charset="0"/>
                <a:cs typeface="Arial" panose="020B0604020202020204" pitchFamily="34" charset="0"/>
              </a:rPr>
              <a:t>project-based learning </a:t>
            </a: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into your instruction. </a:t>
            </a:r>
          </a:p>
        </p:txBody>
      </p:sp>
    </p:spTree>
    <p:extLst>
      <p:ext uri="{BB962C8B-B14F-4D97-AF65-F5344CB8AC3E}">
        <p14:creationId xmlns:p14="http://schemas.microsoft.com/office/powerpoint/2010/main" val="23822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528619"/>
            <a:ext cx="12192000" cy="329381"/>
          </a:xfrm>
          <a:prstGeom prst="rect">
            <a:avLst/>
          </a:prstGeom>
          <a:solidFill>
            <a:srgbClr val="262B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786581"/>
            <a:ext cx="12192000" cy="0"/>
          </a:xfrm>
          <a:prstGeom prst="line">
            <a:avLst/>
          </a:prstGeom>
          <a:ln w="22225">
            <a:solidFill>
              <a:srgbClr val="262B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28600"/>
            <a:ext cx="3468944" cy="329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4" y="1259145"/>
            <a:ext cx="4181401" cy="10515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8624" y="2767352"/>
            <a:ext cx="11187954" cy="338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Student </a:t>
            </a:r>
            <a:r>
              <a:rPr lang="en-US" sz="2000" dirty="0">
                <a:latin typeface="Akzidenz Grotesk BE Regular" panose="02000503030000020003" pitchFamily="50" charset="0"/>
                <a:cs typeface="Arial" panose="020B0604020202020204" pitchFamily="34" charset="0"/>
              </a:rPr>
              <a:t>teams create a video that teaches a problem from </a:t>
            </a: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the </a:t>
            </a:r>
            <a:r>
              <a:rPr lang="en-US" sz="2000" i="1" dirty="0">
                <a:latin typeface="Akzidenz Grotesk BE Regular" panose="02000503030000020003" pitchFamily="50" charset="0"/>
                <a:cs typeface="Arial" panose="020B0604020202020204" pitchFamily="34" charset="0"/>
              </a:rPr>
              <a:t>MATHCOUNTS School Handbook </a:t>
            </a:r>
            <a:r>
              <a:rPr lang="en-US" sz="2000" dirty="0">
                <a:latin typeface="Akzidenz Grotesk BE Regular" panose="02000503030000020003" pitchFamily="50" charset="0"/>
                <a:cs typeface="Arial" panose="020B0604020202020204" pitchFamily="34" charset="0"/>
              </a:rPr>
              <a:t>and post to </a:t>
            </a:r>
            <a:r>
              <a:rPr lang="en-US" sz="2000" u="sng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videochallenge.mathcounts.org</a:t>
            </a:r>
            <a:endParaRPr lang="en-US" sz="2000" dirty="0">
              <a:latin typeface="Akzidenz Grotesk BE Regular" panose="02000503030000020003" pitchFamily="50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General public </a:t>
            </a:r>
            <a:r>
              <a:rPr lang="en-US" sz="2000" dirty="0">
                <a:latin typeface="Akzidenz Grotesk BE Regular" panose="02000503030000020003" pitchFamily="50" charset="0"/>
                <a:cs typeface="Arial" panose="020B0604020202020204" pitchFamily="34" charset="0"/>
              </a:rPr>
              <a:t>votes on best videos; top </a:t>
            </a: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100 advance to judging rounds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Judges panel selects 20 semifinalist videos</a:t>
            </a:r>
            <a:endParaRPr lang="en-US" sz="2000" dirty="0">
              <a:latin typeface="Akzidenz Grotesk BE Regular" panose="02000503030000020003" pitchFamily="50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Judges </a:t>
            </a:r>
            <a:r>
              <a:rPr lang="en-US" sz="2000" dirty="0">
                <a:latin typeface="Akzidenz Grotesk BE Regular" panose="02000503030000020003" pitchFamily="50" charset="0"/>
                <a:cs typeface="Arial" panose="020B0604020202020204" pitchFamily="34" charset="0"/>
              </a:rPr>
              <a:t>panel </a:t>
            </a: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reviews semifinalists and selects </a:t>
            </a:r>
            <a:r>
              <a:rPr lang="en-US" sz="2000" dirty="0">
                <a:latin typeface="Akzidenz Grotesk BE Regular" panose="02000503030000020003" pitchFamily="50" charset="0"/>
                <a:cs typeface="Arial" panose="020B0604020202020204" pitchFamily="34" charset="0"/>
              </a:rPr>
              <a:t>4 </a:t>
            </a: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finalist videos</a:t>
            </a:r>
            <a:endParaRPr lang="en-US" sz="2000" dirty="0">
              <a:latin typeface="Akzidenz Grotesk BE Regular" panose="02000503030000020003" pitchFamily="50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Finalists present </a:t>
            </a:r>
            <a:r>
              <a:rPr lang="en-US" sz="2000" dirty="0">
                <a:latin typeface="Akzidenz Grotesk BE Regular" panose="02000503030000020003" pitchFamily="50" charset="0"/>
                <a:cs typeface="Arial" panose="020B0604020202020204" pitchFamily="34" charset="0"/>
              </a:rPr>
              <a:t>their videos to the </a:t>
            </a: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224 </a:t>
            </a:r>
            <a:r>
              <a:rPr lang="en-US" sz="2000" dirty="0" err="1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Mathletes</a:t>
            </a:r>
            <a:r>
              <a:rPr lang="en-US" sz="2000" baseline="30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®</a:t>
            </a: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kzidenz Grotesk BE Regular" panose="02000503030000020003" pitchFamily="50" charset="0"/>
                <a:cs typeface="Arial" panose="020B0604020202020204" pitchFamily="34" charset="0"/>
              </a:rPr>
              <a:t>competing in the Raytheon MATHCOUNTS National Competition, and the </a:t>
            </a:r>
            <a:r>
              <a:rPr lang="en-US" sz="2000" dirty="0" err="1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Mathletes</a:t>
            </a:r>
            <a:r>
              <a:rPr lang="en-US" sz="2000" baseline="30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®</a:t>
            </a: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kzidenz Grotesk BE Regular" panose="02000503030000020003" pitchFamily="50" charset="0"/>
                <a:cs typeface="Arial" panose="020B0604020202020204" pitchFamily="34" charset="0"/>
              </a:rPr>
              <a:t>select the overall </a:t>
            </a: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winner</a:t>
            </a:r>
            <a:endParaRPr lang="en-US" sz="2000" dirty="0">
              <a:latin typeface="Akzidenz Grotesk BE Regular" panose="02000503030000020003" pitchFamily="50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kzidenz Grotesk BE Regular" panose="02000503030000020003" pitchFamily="50" charset="0"/>
                <a:cs typeface="Arial" panose="020B0604020202020204" pitchFamily="34" charset="0"/>
              </a:rPr>
              <a:t>Free </a:t>
            </a:r>
            <a:r>
              <a:rPr lang="en-US" sz="2000" dirty="0">
                <a:latin typeface="Akzidenz Grotesk BE Regular" panose="02000503030000020003" pitchFamily="50" charset="0"/>
                <a:cs typeface="Arial" panose="020B0604020202020204" pitchFamily="34" charset="0"/>
              </a:rPr>
              <a:t>website archive of student-created videos (all cross-referenced by difficulty level, domain, and Common Core Standard) becomes an educational tool</a:t>
            </a:r>
          </a:p>
        </p:txBody>
      </p:sp>
    </p:spTree>
    <p:extLst>
      <p:ext uri="{BB962C8B-B14F-4D97-AF65-F5344CB8AC3E}">
        <p14:creationId xmlns:p14="http://schemas.microsoft.com/office/powerpoint/2010/main" val="11023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426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Akzidenz Grotesk BE Regular</vt:lpstr>
      <vt:lpstr>Calibri</vt:lpstr>
      <vt:lpstr>Akzidenz Grotesk BE Medium</vt:lpstr>
      <vt:lpstr>Arial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 DiGioia</dc:creator>
  <cp:lastModifiedBy>Chris Bright</cp:lastModifiedBy>
  <cp:revision>37</cp:revision>
  <dcterms:created xsi:type="dcterms:W3CDTF">2013-07-18T21:46:03Z</dcterms:created>
  <dcterms:modified xsi:type="dcterms:W3CDTF">2015-08-20T15:09:47Z</dcterms:modified>
</cp:coreProperties>
</file>